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6" r:id="rId2"/>
    <p:sldId id="331" r:id="rId3"/>
    <p:sldId id="319" r:id="rId4"/>
    <p:sldId id="321" r:id="rId5"/>
    <p:sldId id="352" r:id="rId6"/>
    <p:sldId id="353" r:id="rId7"/>
    <p:sldId id="322" r:id="rId8"/>
    <p:sldId id="297" r:id="rId9"/>
    <p:sldId id="302" r:id="rId10"/>
    <p:sldId id="303" r:id="rId11"/>
    <p:sldId id="318" r:id="rId12"/>
    <p:sldId id="299" r:id="rId13"/>
    <p:sldId id="315" r:id="rId14"/>
    <p:sldId id="301" r:id="rId15"/>
    <p:sldId id="304" r:id="rId16"/>
    <p:sldId id="305" r:id="rId17"/>
    <p:sldId id="306" r:id="rId18"/>
    <p:sldId id="309" r:id="rId19"/>
    <p:sldId id="307" r:id="rId20"/>
    <p:sldId id="308" r:id="rId21"/>
    <p:sldId id="311" r:id="rId22"/>
    <p:sldId id="333" r:id="rId23"/>
    <p:sldId id="312" r:id="rId24"/>
    <p:sldId id="313" r:id="rId25"/>
    <p:sldId id="314" r:id="rId26"/>
    <p:sldId id="316" r:id="rId27"/>
    <p:sldId id="317" r:id="rId28"/>
    <p:sldId id="350" r:id="rId29"/>
    <p:sldId id="335" r:id="rId30"/>
    <p:sldId id="336" r:id="rId31"/>
    <p:sldId id="346" r:id="rId32"/>
    <p:sldId id="351" r:id="rId33"/>
    <p:sldId id="354" r:id="rId34"/>
    <p:sldId id="340" r:id="rId35"/>
    <p:sldId id="339" r:id="rId36"/>
    <p:sldId id="326" r:id="rId37"/>
    <p:sldId id="330" r:id="rId38"/>
    <p:sldId id="342" r:id="rId39"/>
    <p:sldId id="345" r:id="rId40"/>
    <p:sldId id="343" r:id="rId41"/>
    <p:sldId id="348" r:id="rId42"/>
    <p:sldId id="341" r:id="rId4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4D4D4D"/>
    <a:srgbClr val="FF3300"/>
    <a:srgbClr val="FF0000"/>
    <a:srgbClr val="F64A2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4" autoAdjust="0"/>
    <p:restoredTop sz="94374" autoAdjust="0"/>
  </p:normalViewPr>
  <p:slideViewPr>
    <p:cSldViewPr snapToGrid="0">
      <p:cViewPr varScale="1">
        <p:scale>
          <a:sx n="45" d="100"/>
          <a:sy n="45" d="100"/>
        </p:scale>
        <p:origin x="-354" y="-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30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5F0A41-E333-4D47-B26E-5D54737CAFDC}" type="datetimeFigureOut">
              <a:rPr lang="id-ID" smtClean="0"/>
              <a:pPr/>
              <a:t>27/09/2020</a:t>
            </a:fld>
            <a:endParaRPr lang="id-ID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d-ID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68593E-D67E-46C1-A4EC-88F17E8E388A}" type="slidenum">
              <a:rPr lang="id-ID" smtClean="0"/>
              <a:pPr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31711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8593E-D67E-46C1-A4EC-88F17E8E388A}" type="slidenum">
              <a:rPr lang="id-ID" smtClean="0"/>
              <a:pPr/>
              <a:t>1</a:t>
            </a:fld>
            <a:endParaRPr lang="id-ID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8593E-D67E-46C1-A4EC-88F17E8E388A}" type="slidenum">
              <a:rPr lang="id-ID" smtClean="0"/>
              <a:pPr/>
              <a:t>2</a:t>
            </a:fld>
            <a:endParaRPr lang="id-ID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8593E-D67E-46C1-A4EC-88F17E8E388A}" type="slidenum">
              <a:rPr lang="id-ID" smtClean="0"/>
              <a:pPr/>
              <a:t>3</a:t>
            </a:fld>
            <a:endParaRPr lang="id-ID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id-ID" dirty="0">
              <a:latin typeface="Aparajita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168593E-D67E-46C1-A4EC-88F17E8E388A}" type="slidenum">
              <a:rPr lang="id-ID" smtClean="0"/>
              <a:pPr/>
              <a:t>35</a:t>
            </a:fld>
            <a:endParaRPr lang="id-ID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509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740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02541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73731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0505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0474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53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6228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11391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7694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0A4794D-1055-4BA0-BFC0-3B502FD19730}" type="datetimeFigureOut">
              <a:rPr lang="en-US" smtClean="0"/>
              <a:pPr/>
              <a:t>9/27/2020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5024A5F-32D6-4AC7-A111-FCCCBC27F5B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8506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1EB85385-2BFB-49F3-8E5A-D0D9D1E35D36}"/>
              </a:ext>
            </a:extLst>
          </p:cNvPr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xmlns="" id="{D9924B68-0DE8-4291-841E-CA23FE568C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xmlns="" id="{29980C71-126C-4D0C-9FCD-95E6B2DD4A29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2449958"/>
              <a:ext cx="12192000" cy="440804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1659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" Target="slide1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10.png"/><Relationship Id="rId4" Type="http://schemas.openxmlformats.org/officeDocument/2006/relationships/slide" Target="slide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15.xml"/><Relationship Id="rId7" Type="http://schemas.openxmlformats.org/officeDocument/2006/relationships/image" Target="../media/image1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7.png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slide" Target="slide1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3.png"/><Relationship Id="rId7" Type="http://schemas.openxmlformats.org/officeDocument/2006/relationships/slide" Target="slide12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image" Target="../media/image12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slide" Target="slide18.xml"/><Relationship Id="rId4" Type="http://schemas.openxmlformats.org/officeDocument/2006/relationships/image" Target="../media/image13.png"/><Relationship Id="rId9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" Target="slide12.xml"/><Relationship Id="rId3" Type="http://schemas.openxmlformats.org/officeDocument/2006/relationships/slide" Target="slide19.xml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slide" Target="slide27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Relationship Id="rId9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2.png"/><Relationship Id="rId7" Type="http://schemas.openxmlformats.org/officeDocument/2006/relationships/slide" Target="slide12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slide" Target="slide27.xml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12.xml"/><Relationship Id="rId4" Type="http://schemas.openxmlformats.org/officeDocument/2006/relationships/image" Target="../media/image7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12.xml"/><Relationship Id="rId4" Type="http://schemas.openxmlformats.org/officeDocument/2006/relationships/image" Target="../media/image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slide" Target="slide12.xml"/><Relationship Id="rId9" Type="http://schemas.openxmlformats.org/officeDocument/2006/relationships/slide" Target="slide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13.png"/><Relationship Id="rId7" Type="http://schemas.openxmlformats.org/officeDocument/2006/relationships/slide" Target="slide13.xm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slide" Target="slide12.xml"/><Relationship Id="rId10" Type="http://schemas.openxmlformats.org/officeDocument/2006/relationships/image" Target="../media/image11.png"/><Relationship Id="rId4" Type="http://schemas.openxmlformats.org/officeDocument/2006/relationships/image" Target="../media/image7.png"/><Relationship Id="rId9" Type="http://schemas.openxmlformats.org/officeDocument/2006/relationships/slide" Target="slide27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slide" Target="slide12.xml"/><Relationship Id="rId9" Type="http://schemas.openxmlformats.org/officeDocument/2006/relationships/slide" Target="slide27.xml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3.png"/><Relationship Id="rId7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slide" Target="slide13.xml"/><Relationship Id="rId5" Type="http://schemas.openxmlformats.org/officeDocument/2006/relationships/image" Target="../media/image14.png"/><Relationship Id="rId10" Type="http://schemas.openxmlformats.org/officeDocument/2006/relationships/image" Target="../media/image11.png"/><Relationship Id="rId4" Type="http://schemas.openxmlformats.org/officeDocument/2006/relationships/slide" Target="slide12.xml"/><Relationship Id="rId9" Type="http://schemas.openxmlformats.org/officeDocument/2006/relationships/slide" Target="slide2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8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6.png"/><Relationship Id="rId4" Type="http://schemas.openxmlformats.org/officeDocument/2006/relationships/image" Target="../media/image13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image" Target="../media/image13.png"/><Relationship Id="rId7" Type="http://schemas.openxmlformats.org/officeDocument/2006/relationships/image" Target="../media/image25.jpeg"/><Relationship Id="rId12" Type="http://schemas.openxmlformats.org/officeDocument/2006/relationships/image" Target="../media/image3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gif"/><Relationship Id="rId11" Type="http://schemas.openxmlformats.org/officeDocument/2006/relationships/image" Target="../media/image29.jpe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16.png"/><Relationship Id="rId9" Type="http://schemas.openxmlformats.org/officeDocument/2006/relationships/image" Target="../media/image27.png"/><Relationship Id="rId14" Type="http://schemas.openxmlformats.org/officeDocument/2006/relationships/image" Target="../media/image32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12.png"/><Relationship Id="rId7" Type="http://schemas.openxmlformats.org/officeDocument/2006/relationships/image" Target="../media/image36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10" Type="http://schemas.openxmlformats.org/officeDocument/2006/relationships/image" Target="../media/image39.png"/><Relationship Id="rId4" Type="http://schemas.openxmlformats.org/officeDocument/2006/relationships/image" Target="../media/image13.png"/><Relationship Id="rId9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12.png"/><Relationship Id="rId7" Type="http://schemas.openxmlformats.org/officeDocument/2006/relationships/image" Target="../media/image42.png"/><Relationship Id="rId12" Type="http://schemas.openxmlformats.org/officeDocument/2006/relationships/image" Target="../media/image47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1.jpeg"/><Relationship Id="rId11" Type="http://schemas.openxmlformats.org/officeDocument/2006/relationships/image" Target="../media/image46.png"/><Relationship Id="rId5" Type="http://schemas.openxmlformats.org/officeDocument/2006/relationships/image" Target="../media/image40.jpeg"/><Relationship Id="rId10" Type="http://schemas.openxmlformats.org/officeDocument/2006/relationships/image" Target="../media/image45.png"/><Relationship Id="rId4" Type="http://schemas.openxmlformats.org/officeDocument/2006/relationships/image" Target="../media/image13.png"/><Relationship Id="rId9" Type="http://schemas.openxmlformats.org/officeDocument/2006/relationships/image" Target="../media/image44.jpe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12.png"/><Relationship Id="rId7" Type="http://schemas.openxmlformats.org/officeDocument/2006/relationships/image" Target="../media/image50.png"/><Relationship Id="rId12" Type="http://schemas.openxmlformats.org/officeDocument/2006/relationships/image" Target="../media/image55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png"/><Relationship Id="rId11" Type="http://schemas.openxmlformats.org/officeDocument/2006/relationships/image" Target="../media/image54.png"/><Relationship Id="rId5" Type="http://schemas.openxmlformats.org/officeDocument/2006/relationships/image" Target="../media/image48.png"/><Relationship Id="rId10" Type="http://schemas.openxmlformats.org/officeDocument/2006/relationships/image" Target="../media/image53.png"/><Relationship Id="rId4" Type="http://schemas.openxmlformats.org/officeDocument/2006/relationships/image" Target="../media/image13.png"/><Relationship Id="rId9" Type="http://schemas.openxmlformats.org/officeDocument/2006/relationships/image" Target="../media/image52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13" Type="http://schemas.openxmlformats.org/officeDocument/2006/relationships/image" Target="../media/image64.png"/><Relationship Id="rId3" Type="http://schemas.openxmlformats.org/officeDocument/2006/relationships/image" Target="../media/image12.png"/><Relationship Id="rId7" Type="http://schemas.openxmlformats.org/officeDocument/2006/relationships/image" Target="../media/image58.png"/><Relationship Id="rId12" Type="http://schemas.openxmlformats.org/officeDocument/2006/relationships/image" Target="../media/image6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7.jpeg"/><Relationship Id="rId11" Type="http://schemas.openxmlformats.org/officeDocument/2006/relationships/image" Target="../media/image62.jpe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13.png"/><Relationship Id="rId9" Type="http://schemas.openxmlformats.org/officeDocument/2006/relationships/image" Target="../media/image60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jpeg"/><Relationship Id="rId13" Type="http://schemas.openxmlformats.org/officeDocument/2006/relationships/image" Target="../media/image73.png"/><Relationship Id="rId18" Type="http://schemas.openxmlformats.org/officeDocument/2006/relationships/image" Target="../media/image78.png"/><Relationship Id="rId3" Type="http://schemas.openxmlformats.org/officeDocument/2006/relationships/image" Target="../media/image13.png"/><Relationship Id="rId7" Type="http://schemas.openxmlformats.org/officeDocument/2006/relationships/image" Target="../media/image67.jpeg"/><Relationship Id="rId12" Type="http://schemas.openxmlformats.org/officeDocument/2006/relationships/image" Target="../media/image72.jpeg"/><Relationship Id="rId17" Type="http://schemas.openxmlformats.org/officeDocument/2006/relationships/image" Target="../media/image77.png"/><Relationship Id="rId2" Type="http://schemas.openxmlformats.org/officeDocument/2006/relationships/image" Target="../media/image12.png"/><Relationship Id="rId16" Type="http://schemas.openxmlformats.org/officeDocument/2006/relationships/image" Target="../media/image76.png"/><Relationship Id="rId20" Type="http://schemas.openxmlformats.org/officeDocument/2006/relationships/image" Target="../media/image8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6.jpeg"/><Relationship Id="rId11" Type="http://schemas.openxmlformats.org/officeDocument/2006/relationships/image" Target="../media/image71.jpe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jpeg"/><Relationship Id="rId19" Type="http://schemas.openxmlformats.org/officeDocument/2006/relationships/image" Target="../media/image79.png"/><Relationship Id="rId4" Type="http://schemas.openxmlformats.org/officeDocument/2006/relationships/image" Target="../media/image16.png"/><Relationship Id="rId9" Type="http://schemas.openxmlformats.org/officeDocument/2006/relationships/image" Target="../media/image69.jpeg"/><Relationship Id="rId14" Type="http://schemas.openxmlformats.org/officeDocument/2006/relationships/image" Target="../media/image74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85A7F6CA-DFF4-41A9-9E63-0C36FCF81313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xmlns="" id="{D434EDDE-7835-4056-8C13-2A0B8C528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grpSp>
          <p:nvGrpSpPr>
            <p:cNvPr id="5" name="Group 4"/>
            <p:cNvGrpSpPr/>
            <p:nvPr/>
          </p:nvGrpSpPr>
          <p:grpSpPr>
            <a:xfrm>
              <a:off x="0" y="933448"/>
              <a:ext cx="12192000" cy="5924552"/>
              <a:chOff x="0" y="933448"/>
              <a:chExt cx="12192000" cy="5924552"/>
            </a:xfrm>
          </p:grpSpPr>
          <p:pic>
            <p:nvPicPr>
              <p:cNvPr id="3" name="Picture 2"/>
              <p:cNvPicPr>
                <a:picLocks noChangeAspect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0" y="2449958"/>
                <a:ext cx="12192000" cy="4408042"/>
              </a:xfrm>
              <a:prstGeom prst="rect">
                <a:avLst/>
              </a:prstGeom>
            </p:spPr>
          </p:pic>
          <p:pic>
            <p:nvPicPr>
              <p:cNvPr id="4" name="Picture 3"/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/>
            </p:blipFill>
            <p:spPr>
              <a:xfrm>
                <a:off x="5238008" y="933448"/>
                <a:ext cx="1651211" cy="1651211"/>
              </a:xfrm>
              <a:prstGeom prst="rect">
                <a:avLst/>
              </a:prstGeom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</p:pic>
        </p:grpSp>
        <p:sp>
          <p:nvSpPr>
            <p:cNvPr id="7" name="TextBox 6"/>
            <p:cNvSpPr txBox="1"/>
            <p:nvPr/>
          </p:nvSpPr>
          <p:spPr>
            <a:xfrm>
              <a:off x="123700" y="76200"/>
              <a:ext cx="2486578" cy="83099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id-ID" sz="4800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stral" pitchFamily="66" charset="0"/>
                </a:rPr>
                <a:t>Welcome to: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-1" y="0"/>
            <a:ext cx="7758545" cy="6858000"/>
            <a:chOff x="-1" y="0"/>
            <a:chExt cx="7758545" cy="6858000"/>
          </a:xfrm>
        </p:grpSpPr>
        <p:sp>
          <p:nvSpPr>
            <p:cNvPr id="11" name="Rectangle 10"/>
            <p:cNvSpPr/>
            <p:nvPr/>
          </p:nvSpPr>
          <p:spPr>
            <a:xfrm>
              <a:off x="-1" y="0"/>
              <a:ext cx="7758545" cy="6858000"/>
            </a:xfrm>
            <a:prstGeom prst="rect">
              <a:avLst/>
            </a:prstGeom>
            <a:solidFill>
              <a:srgbClr val="002060">
                <a:alpha val="9300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id-ID" sz="2400" dirty="0">
                <a:solidFill>
                  <a:schemeClr val="bg1"/>
                </a:solidFill>
                <a:latin typeface="Altis" pitchFamily="34" charset="0"/>
              </a:endParaRPr>
            </a:p>
            <a:p>
              <a:pPr algn="ctr"/>
              <a:endParaRPr lang="id-ID" sz="2400" dirty="0">
                <a:solidFill>
                  <a:schemeClr val="accent2"/>
                </a:solidFill>
                <a:latin typeface="Altis" pitchFamily="34" charset="0"/>
              </a:endParaRPr>
            </a:p>
            <a:p>
              <a:endParaRPr lang="id-ID" sz="2400" dirty="0">
                <a:solidFill>
                  <a:schemeClr val="bg1"/>
                </a:solidFill>
                <a:latin typeface="Altis" pitchFamily="34" charset="0"/>
              </a:endParaRPr>
            </a:p>
            <a:p>
              <a:pPr algn="ctr"/>
              <a:r>
                <a:rPr lang="id-ID" sz="2400" dirty="0">
                  <a:solidFill>
                    <a:schemeClr val="bg1"/>
                  </a:solidFill>
                  <a:latin typeface="Altis" pitchFamily="34" charset="0"/>
                </a:rPr>
                <a:t>           </a:t>
              </a:r>
              <a:endParaRPr lang="en-US" sz="2400" dirty="0">
                <a:solidFill>
                  <a:schemeClr val="bg1"/>
                </a:solidFill>
                <a:latin typeface="Altis" pitchFamily="34" charset="0"/>
              </a:endParaRPr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71462" y="4450874"/>
              <a:ext cx="6986589" cy="129266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TENTANG</a:t>
              </a:r>
            </a:p>
            <a:p>
              <a:pPr algn="ctr"/>
              <a:r>
                <a:rPr lang="id-ID" sz="24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NILAI DAN PERINGKAT AKREDITASI</a:t>
              </a:r>
              <a:endParaRPr lang="id-ID" sz="2400" b="1" dirty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  <a:p>
              <a:pPr algn="ctr"/>
              <a:r>
                <a:rPr lang="id-ID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PERGURUAN TINGGI BADAN AKREDITASI NASIONAL PERGURUAN TINGGI</a:t>
              </a:r>
            </a:p>
          </p:txBody>
        </p:sp>
        <p:sp>
          <p:nvSpPr>
            <p:cNvPr id="15" name="Rectangle 14"/>
            <p:cNvSpPr/>
            <p:nvPr/>
          </p:nvSpPr>
          <p:spPr>
            <a:xfrm>
              <a:off x="142879" y="3472934"/>
              <a:ext cx="6772276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800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NOMOR : 0282/SK/BAN-PT/AK-SURV/PT/IV/2016</a:t>
              </a:r>
            </a:p>
          </p:txBody>
        </p:sp>
        <p:sp>
          <p:nvSpPr>
            <p:cNvPr id="16" name="Rectangle 15"/>
            <p:cNvSpPr/>
            <p:nvPr/>
          </p:nvSpPr>
          <p:spPr>
            <a:xfrm>
              <a:off x="576260" y="1481435"/>
              <a:ext cx="6724651" cy="193899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SESUAI</a:t>
              </a:r>
            </a:p>
            <a:p>
              <a:pPr algn="ctr"/>
              <a:r>
                <a:rPr lang="id-ID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SURAT KEPUTUSAN BADAN AKREDITASI NASIONAL PERGURUAN TINGGI</a:t>
              </a:r>
            </a:p>
            <a:p>
              <a:pPr algn="ctr"/>
              <a:r>
                <a:rPr lang="id-ID" sz="4000" b="1" dirty="0">
                  <a:solidFill>
                    <a:srgbClr val="FFC0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(BAN-PT)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6610350" y="2206248"/>
            <a:ext cx="5891209" cy="3886200"/>
            <a:chOff x="6610350" y="2206248"/>
            <a:chExt cx="5891209" cy="3886200"/>
          </a:xfrm>
        </p:grpSpPr>
        <p:sp>
          <p:nvSpPr>
            <p:cNvPr id="21" name="Freeform 20"/>
            <p:cNvSpPr/>
            <p:nvPr/>
          </p:nvSpPr>
          <p:spPr>
            <a:xfrm>
              <a:off x="6610350" y="2206248"/>
              <a:ext cx="558165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/>
            <p:cNvSpPr/>
            <p:nvPr/>
          </p:nvSpPr>
          <p:spPr>
            <a:xfrm>
              <a:off x="7386634" y="2848830"/>
              <a:ext cx="5114925" cy="6343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lnSpc>
                  <a:spcPct val="60000"/>
                </a:lnSpc>
              </a:pPr>
              <a:r>
                <a:rPr lang="id-ID" sz="54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UM METRO</a:t>
              </a:r>
              <a:endParaRPr lang="en-US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23" name="Content Placeholder 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7353838" y="4175173"/>
              <a:ext cx="1591532" cy="1591532"/>
            </a:xfrm>
            <a:prstGeom prst="rect">
              <a:avLst/>
            </a:prstGeom>
          </p:spPr>
        </p:pic>
        <p:sp>
          <p:nvSpPr>
            <p:cNvPr id="24" name="Rectangle 23"/>
            <p:cNvSpPr/>
            <p:nvPr/>
          </p:nvSpPr>
          <p:spPr>
            <a:xfrm>
              <a:off x="8243888" y="4837589"/>
              <a:ext cx="3948112" cy="98302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r">
                <a:lnSpc>
                  <a:spcPct val="60000"/>
                </a:lnSpc>
              </a:pPr>
              <a:r>
                <a:rPr lang="id-ID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Terakreditasi </a:t>
              </a:r>
              <a:r>
                <a:rPr lang="id-ID" sz="60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B </a:t>
              </a:r>
              <a:r>
                <a:rPr lang="id-ID" sz="3200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oleh BAN-PT</a:t>
              </a:r>
              <a:endParaRPr lang="en-US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2701619"/>
      </p:ext>
    </p:extLst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7103" y="45720"/>
            <a:ext cx="12192000" cy="685800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20" name="Oval 19"/>
          <p:cNvSpPr/>
          <p:nvPr/>
        </p:nvSpPr>
        <p:spPr>
          <a:xfrm>
            <a:off x="1402080" y="2111945"/>
            <a:ext cx="2270760" cy="22707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1402080" y="2416108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PASCA-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SARJANA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(S2)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5081451" y="2111945"/>
            <a:ext cx="2270760" cy="22707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Title 1"/>
          <p:cNvSpPr txBox="1">
            <a:spLocks/>
          </p:cNvSpPr>
          <p:nvPr/>
        </p:nvSpPr>
        <p:spPr>
          <a:xfrm>
            <a:off x="5081451" y="2416108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SARJANA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(S1)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sp>
        <p:nvSpPr>
          <p:cNvPr id="24" name="Oval 23"/>
          <p:cNvSpPr/>
          <p:nvPr/>
        </p:nvSpPr>
        <p:spPr>
          <a:xfrm>
            <a:off x="8760822" y="2104141"/>
            <a:ext cx="2270760" cy="22707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itle 1"/>
          <p:cNvSpPr txBox="1">
            <a:spLocks/>
          </p:cNvSpPr>
          <p:nvPr/>
        </p:nvSpPr>
        <p:spPr>
          <a:xfrm>
            <a:off x="8760822" y="2408304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18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8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DIPLOMA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(D3)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6" name="Picture 25">
            <a:hlinkClick r:id="rId2" action="ppaction://hlinksldjump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208" y="2024224"/>
            <a:ext cx="2980503" cy="2881712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6579" y="2024224"/>
            <a:ext cx="2980503" cy="2881712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5950" y="2016420"/>
            <a:ext cx="2980503" cy="2881712"/>
          </a:xfrm>
          <a:prstGeom prst="rect">
            <a:avLst/>
          </a:prstGeom>
        </p:spPr>
      </p:pic>
      <p:sp>
        <p:nvSpPr>
          <p:cNvPr id="29" name="Title 1"/>
          <p:cNvSpPr txBox="1">
            <a:spLocks/>
          </p:cNvSpPr>
          <p:nvPr/>
        </p:nvSpPr>
        <p:spPr>
          <a:xfrm>
            <a:off x="0" y="278937"/>
            <a:ext cx="12192000" cy="1487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60000"/>
              </a:lnSpc>
            </a:pPr>
            <a:r>
              <a:rPr lang="id-ID" sz="7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KONDISI</a:t>
            </a:r>
            <a:endParaRPr lang="id-ID" sz="5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>
              <a:lnSpc>
                <a:spcPct val="60000"/>
              </a:lnSpc>
            </a:pPr>
            <a:r>
              <a:rPr lang="id-ID" sz="4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Universitas Muhammadiyah Metro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-3" y="4867789"/>
            <a:ext cx="4020459" cy="720210"/>
            <a:chOff x="-3" y="5259667"/>
            <a:chExt cx="4020459" cy="720210"/>
          </a:xfrm>
        </p:grpSpPr>
        <p:sp>
          <p:nvSpPr>
            <p:cNvPr id="16" name="Rectangle 15"/>
            <p:cNvSpPr/>
            <p:nvPr/>
          </p:nvSpPr>
          <p:spPr>
            <a:xfrm>
              <a:off x="943431" y="5370271"/>
              <a:ext cx="3077025" cy="509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r"/>
              <a:r>
                <a:rPr lang="en-US" sz="2000" b="1" dirty="0">
                  <a:solidFill>
                    <a:schemeClr val="tx1"/>
                  </a:solidFill>
                  <a:latin typeface="Altis Heavy"/>
                </a:rPr>
                <a:t>TENAGA PENGAJAR</a:t>
              </a:r>
            </a:p>
          </p:txBody>
        </p:sp>
        <p:sp>
          <p:nvSpPr>
            <p:cNvPr id="17" name="Freeform 16"/>
            <p:cNvSpPr/>
            <p:nvPr/>
          </p:nvSpPr>
          <p:spPr>
            <a:xfrm flipH="1">
              <a:off x="-3" y="5259667"/>
              <a:ext cx="1219203" cy="72021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latin typeface="Franklin Gothic Medium Cond" pitchFamily="34" charset="0"/>
              </a:endParaRPr>
            </a:p>
          </p:txBody>
        </p:sp>
      </p:grpSp>
      <p:pic>
        <p:nvPicPr>
          <p:cNvPr id="18" name="Picture 2" descr="Related imag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542" y="4521206"/>
            <a:ext cx="1016000" cy="1016000"/>
          </a:xfrm>
          <a:prstGeom prst="rect">
            <a:avLst/>
          </a:prstGeom>
          <a:noFill/>
        </p:spPr>
      </p:pic>
      <p:grpSp>
        <p:nvGrpSpPr>
          <p:cNvPr id="31" name="Group 30"/>
          <p:cNvGrpSpPr/>
          <p:nvPr/>
        </p:nvGrpSpPr>
        <p:grpSpPr>
          <a:xfrm flipH="1">
            <a:off x="8338293" y="4875049"/>
            <a:ext cx="3860810" cy="720210"/>
            <a:chOff x="-4" y="5259667"/>
            <a:chExt cx="3860810" cy="720210"/>
          </a:xfrm>
        </p:grpSpPr>
        <p:sp>
          <p:nvSpPr>
            <p:cNvPr id="32" name="Rectangle 31"/>
            <p:cNvSpPr/>
            <p:nvPr/>
          </p:nvSpPr>
          <p:spPr>
            <a:xfrm>
              <a:off x="943432" y="5370271"/>
              <a:ext cx="2917374" cy="509566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15888"/>
              <a:r>
                <a:rPr lang="en-US" sz="2000" b="1" dirty="0">
                  <a:solidFill>
                    <a:schemeClr val="tx1"/>
                  </a:solidFill>
                  <a:latin typeface="Altis Heavy"/>
                </a:rPr>
                <a:t>MAHASISWA</a:t>
              </a:r>
            </a:p>
          </p:txBody>
        </p:sp>
        <p:sp>
          <p:nvSpPr>
            <p:cNvPr id="33" name="Freeform 32"/>
            <p:cNvSpPr/>
            <p:nvPr/>
          </p:nvSpPr>
          <p:spPr>
            <a:xfrm flipH="1">
              <a:off x="-4" y="5259667"/>
              <a:ext cx="1414988" cy="72021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endParaRPr lang="en-US" sz="2000" dirty="0">
                <a:latin typeface="Franklin Gothic Medium Cond" pitchFamily="34" charset="0"/>
              </a:endParaRPr>
            </a:p>
          </p:txBody>
        </p:sp>
      </p:grpSp>
      <p:pic>
        <p:nvPicPr>
          <p:cNvPr id="34" name="Picture 4" descr="Image result for logo wisuda 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1088917" y="4599669"/>
            <a:ext cx="1005840" cy="1005840"/>
          </a:xfrm>
          <a:prstGeom prst="rect">
            <a:avLst/>
          </a:prstGeom>
          <a:noFill/>
        </p:spPr>
      </p:pic>
      <p:sp>
        <p:nvSpPr>
          <p:cNvPr id="39" name="TextBox 38"/>
          <p:cNvSpPr txBox="1"/>
          <p:nvPr/>
        </p:nvSpPr>
        <p:spPr>
          <a:xfrm>
            <a:off x="682191" y="5675085"/>
            <a:ext cx="29418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GURU BESAR : 1 ORANG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89451" y="6001653"/>
            <a:ext cx="2780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DOKTOR         </a:t>
            </a:r>
            <a:r>
              <a:rPr lang="en-US" sz="1200" dirty="0"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: </a:t>
            </a:r>
            <a:r>
              <a:rPr lang="id-ID" dirty="0">
                <a:solidFill>
                  <a:schemeClr val="bg1"/>
                </a:solidFill>
                <a:latin typeface="Franklin Gothic Demi" pitchFamily="34" charset="0"/>
              </a:rPr>
              <a:t>2</a:t>
            </a:r>
            <a:r>
              <a:rPr lang="en-GB" dirty="0">
                <a:solidFill>
                  <a:schemeClr val="bg1"/>
                </a:solidFill>
                <a:latin typeface="Franklin Gothic Demi" pitchFamily="34" charset="0"/>
              </a:rPr>
              <a:t>9</a:t>
            </a:r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 ORANG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96711" y="6357249"/>
            <a:ext cx="29076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MAGISTER     </a:t>
            </a:r>
            <a:r>
              <a:rPr lang="en-US" sz="1200" dirty="0">
                <a:solidFill>
                  <a:schemeClr val="bg1"/>
                </a:solidFill>
                <a:latin typeface="Franklin Gothic Demi" pitchFamily="34" charset="0"/>
              </a:rPr>
              <a:t> </a:t>
            </a:r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: 163 ORANG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7749899" y="5682342"/>
            <a:ext cx="370684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r"/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MAHASISWA AKTIF : </a:t>
            </a:r>
            <a:r>
              <a:rPr lang="id-ID" dirty="0">
                <a:solidFill>
                  <a:schemeClr val="bg1"/>
                </a:solidFill>
                <a:latin typeface="Franklin Gothic Demi" pitchFamily="34" charset="0"/>
              </a:rPr>
              <a:t>5.835</a:t>
            </a:r>
            <a:r>
              <a:rPr lang="en-US" dirty="0">
                <a:solidFill>
                  <a:schemeClr val="bg1"/>
                </a:solidFill>
                <a:latin typeface="Franklin Gothic Demi" pitchFamily="34" charset="0"/>
              </a:rPr>
              <a:t> ORANG</a:t>
            </a:r>
          </a:p>
        </p:txBody>
      </p:sp>
      <p:sp>
        <p:nvSpPr>
          <p:cNvPr id="44" name="Oval 43"/>
          <p:cNvSpPr/>
          <p:nvPr/>
        </p:nvSpPr>
        <p:spPr>
          <a:xfrm>
            <a:off x="422383" y="5690326"/>
            <a:ext cx="289560" cy="289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Oval 44"/>
          <p:cNvSpPr/>
          <p:nvPr/>
        </p:nvSpPr>
        <p:spPr>
          <a:xfrm>
            <a:off x="415129" y="6045922"/>
            <a:ext cx="289560" cy="289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Oval 45"/>
          <p:cNvSpPr/>
          <p:nvPr/>
        </p:nvSpPr>
        <p:spPr>
          <a:xfrm>
            <a:off x="422389" y="6387004"/>
            <a:ext cx="289560" cy="289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Oval 46"/>
          <p:cNvSpPr/>
          <p:nvPr/>
        </p:nvSpPr>
        <p:spPr>
          <a:xfrm>
            <a:off x="11475017" y="5697583"/>
            <a:ext cx="289560" cy="28956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17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500"/>
                            </p:stCondLst>
                            <p:childTnLst>
                              <p:par>
                                <p:cTn id="5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500"/>
                            </p:stCondLst>
                            <p:childTnLst>
                              <p:par>
                                <p:cTn id="67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0"/>
                            </p:stCondLst>
                            <p:childTnLst>
                              <p:par>
                                <p:cTn id="72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4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500"/>
                            </p:stCondLst>
                            <p:childTnLst>
                              <p:par>
                                <p:cTn id="76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000"/>
                            </p:stCondLst>
                            <p:childTnLst>
                              <p:par>
                                <p:cTn id="8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6500"/>
                            </p:stCondLst>
                            <p:childTnLst>
                              <p:par>
                                <p:cTn id="85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7000"/>
                            </p:stCondLst>
                            <p:childTnLst>
                              <p:par>
                                <p:cTn id="90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7500"/>
                            </p:stCondLst>
                            <p:childTnLst>
                              <p:par>
                                <p:cTn id="94" presetID="17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1" grpId="0"/>
      <p:bldP spid="22" grpId="0" animBg="1"/>
      <p:bldP spid="23" grpId="0"/>
      <p:bldP spid="24" grpId="0" animBg="1"/>
      <p:bldP spid="25" grpId="0"/>
      <p:bldP spid="29" grpId="0"/>
      <p:bldP spid="39" grpId="0"/>
      <p:bldP spid="40" grpId="0"/>
      <p:bldP spid="41" grpId="0"/>
      <p:bldP spid="43" grpId="0"/>
      <p:bldP spid="44" grpId="0" animBg="1"/>
      <p:bldP spid="45" grpId="0" animBg="1"/>
      <p:bldP spid="46" grpId="0" animBg="1"/>
      <p:bldP spid="4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 flipH="1">
            <a:off x="7571014" y="1821314"/>
            <a:ext cx="6553200" cy="388620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7722 w 5695950"/>
              <a:gd name="connsiteY4" fmla="*/ 81643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7722" y="81643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964391" y="2795407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70000"/>
              </a:lnSpc>
            </a:pPr>
            <a:r>
              <a:rPr lang="id-ID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PASCA </a:t>
            </a: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SARJANA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(S</a:t>
            </a:r>
            <a:r>
              <a:rPr lang="id-ID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2</a:t>
            </a: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9519" y="2403523"/>
            <a:ext cx="2980503" cy="2881712"/>
          </a:xfrm>
          <a:prstGeom prst="rect">
            <a:avLst/>
          </a:prstGeom>
        </p:spPr>
      </p:pic>
      <p:pic>
        <p:nvPicPr>
          <p:cNvPr id="27" name="Picture 2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5028" y="6301028"/>
            <a:ext cx="556972" cy="556972"/>
          </a:xfrm>
          <a:prstGeom prst="rect">
            <a:avLst/>
          </a:prstGeom>
        </p:spPr>
      </p:pic>
      <p:grpSp>
        <p:nvGrpSpPr>
          <p:cNvPr id="41" name="Group 40"/>
          <p:cNvGrpSpPr/>
          <p:nvPr/>
        </p:nvGrpSpPr>
        <p:grpSpPr>
          <a:xfrm>
            <a:off x="9258300" y="5831940"/>
            <a:ext cx="1061236" cy="1026060"/>
            <a:chOff x="2402479" y="-1093652"/>
            <a:chExt cx="2980503" cy="2881712"/>
          </a:xfrm>
        </p:grpSpPr>
        <p:sp>
          <p:nvSpPr>
            <p:cNvPr id="34" name="Oval 33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35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8" name="Picture 37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grpSp>
        <p:nvGrpSpPr>
          <p:cNvPr id="40" name="Group 39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36" name="Oval 35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7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9" name="Picture 3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xmlns="" id="{6A5F89C5-1967-4D37-930A-B8008FC0E691}"/>
              </a:ext>
            </a:extLst>
          </p:cNvPr>
          <p:cNvGrpSpPr/>
          <p:nvPr/>
        </p:nvGrpSpPr>
        <p:grpSpPr>
          <a:xfrm>
            <a:off x="-1409700" y="3315617"/>
            <a:ext cx="9156588" cy="923216"/>
            <a:chOff x="-1409700" y="3239894"/>
            <a:chExt cx="9156588" cy="923216"/>
          </a:xfrm>
        </p:grpSpPr>
        <p:grpSp>
          <p:nvGrpSpPr>
            <p:cNvPr id="70" name="Group 69">
              <a:extLst>
                <a:ext uri="{FF2B5EF4-FFF2-40B4-BE49-F238E27FC236}">
                  <a16:creationId xmlns:a16="http://schemas.microsoft.com/office/drawing/2014/main" xmlns="" id="{99C9A7F8-9E9D-4BDD-9B1F-385881DB69A7}"/>
                </a:ext>
              </a:extLst>
            </p:cNvPr>
            <p:cNvGrpSpPr/>
            <p:nvPr/>
          </p:nvGrpSpPr>
          <p:grpSpPr>
            <a:xfrm>
              <a:off x="-1409700" y="3281244"/>
              <a:ext cx="3261134" cy="881866"/>
              <a:chOff x="-1409700" y="2305050"/>
              <a:chExt cx="3261134" cy="881866"/>
            </a:xfrm>
          </p:grpSpPr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xmlns="" id="{88F5A98C-7AB9-42B7-97FD-C14757688514}"/>
                  </a:ext>
                </a:extLst>
              </p:cNvPr>
              <p:cNvSpPr/>
              <p:nvPr/>
            </p:nvSpPr>
            <p:spPr>
              <a:xfrm>
                <a:off x="242207" y="2305050"/>
                <a:ext cx="1609227" cy="88186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2" name="Freeform: Shape 71">
                <a:extLst>
                  <a:ext uri="{FF2B5EF4-FFF2-40B4-BE49-F238E27FC236}">
                    <a16:creationId xmlns:a16="http://schemas.microsoft.com/office/drawing/2014/main" xmlns="" id="{DA51B540-1027-4D37-A183-EF8927295DC5}"/>
                  </a:ext>
                </a:extLst>
              </p:cNvPr>
              <p:cNvSpPr/>
              <p:nvPr/>
            </p:nvSpPr>
            <p:spPr>
              <a:xfrm>
                <a:off x="-1409700" y="2305050"/>
                <a:ext cx="2152650" cy="881866"/>
              </a:xfrm>
              <a:custGeom>
                <a:avLst/>
                <a:gdLst>
                  <a:gd name="connsiteX0" fmla="*/ 12700 w 2152650"/>
                  <a:gd name="connsiteY0" fmla="*/ 6350 h 908050"/>
                  <a:gd name="connsiteX1" fmla="*/ 2152650 w 2152650"/>
                  <a:gd name="connsiteY1" fmla="*/ 0 h 908050"/>
                  <a:gd name="connsiteX2" fmla="*/ 2152650 w 2152650"/>
                  <a:gd name="connsiteY2" fmla="*/ 298450 h 908050"/>
                  <a:gd name="connsiteX3" fmla="*/ 1981200 w 2152650"/>
                  <a:gd name="connsiteY3" fmla="*/ 463550 h 908050"/>
                  <a:gd name="connsiteX4" fmla="*/ 2146300 w 2152650"/>
                  <a:gd name="connsiteY4" fmla="*/ 615950 h 908050"/>
                  <a:gd name="connsiteX5" fmla="*/ 2146300 w 2152650"/>
                  <a:gd name="connsiteY5" fmla="*/ 901700 h 908050"/>
                  <a:gd name="connsiteX6" fmla="*/ 0 w 2152650"/>
                  <a:gd name="connsiteY6" fmla="*/ 908050 h 908050"/>
                  <a:gd name="connsiteX7" fmla="*/ 12700 w 2152650"/>
                  <a:gd name="connsiteY7" fmla="*/ 6350 h 90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650" h="908050">
                    <a:moveTo>
                      <a:pt x="12700" y="6350"/>
                    </a:moveTo>
                    <a:lnTo>
                      <a:pt x="2152650" y="0"/>
                    </a:lnTo>
                    <a:lnTo>
                      <a:pt x="2152650" y="298450"/>
                    </a:lnTo>
                    <a:lnTo>
                      <a:pt x="1981200" y="463550"/>
                    </a:lnTo>
                    <a:lnTo>
                      <a:pt x="2146300" y="615950"/>
                    </a:lnTo>
                    <a:lnTo>
                      <a:pt x="2146300" y="901700"/>
                    </a:lnTo>
                    <a:lnTo>
                      <a:pt x="0" y="908050"/>
                    </a:lnTo>
                    <a:lnTo>
                      <a:pt x="12700" y="63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xmlns="" id="{6D69207C-8968-4BFD-B33F-F5C8E8382496}"/>
                  </a:ext>
                </a:extLst>
              </p:cNvPr>
              <p:cNvSpPr/>
              <p:nvPr/>
            </p:nvSpPr>
            <p:spPr>
              <a:xfrm>
                <a:off x="-41810" y="2528287"/>
                <a:ext cx="440653" cy="4406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74" name="Straight Connector 73">
                <a:extLst>
                  <a:ext uri="{FF2B5EF4-FFF2-40B4-BE49-F238E27FC236}">
                    <a16:creationId xmlns:a16="http://schemas.microsoft.com/office/drawing/2014/main" xmlns="" id="{8E8C472D-9696-41C3-AC86-A86DF307F3F0}"/>
                  </a:ext>
                </a:extLst>
              </p:cNvPr>
              <p:cNvCxnSpPr/>
              <p:nvPr/>
            </p:nvCxnSpPr>
            <p:spPr>
              <a:xfrm>
                <a:off x="177800" y="261620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75" name="Straight Connector 74">
                <a:extLst>
                  <a:ext uri="{FF2B5EF4-FFF2-40B4-BE49-F238E27FC236}">
                    <a16:creationId xmlns:a16="http://schemas.microsoft.com/office/drawing/2014/main" xmlns="" id="{106C3D25-8CD8-47E7-9409-8A4D332E60E2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77800" y="260985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xmlns="" id="{C454AF50-CA2D-463F-9A00-621D17A320F9}"/>
                </a:ext>
              </a:extLst>
            </p:cNvPr>
            <p:cNvSpPr/>
            <p:nvPr/>
          </p:nvSpPr>
          <p:spPr>
            <a:xfrm>
              <a:off x="741249" y="3239894"/>
              <a:ext cx="7005639" cy="914807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Magister Manajemen</a:t>
              </a:r>
            </a:p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5115A0D7-391C-454B-8018-404140889190}"/>
              </a:ext>
            </a:extLst>
          </p:cNvPr>
          <p:cNvGrpSpPr/>
          <p:nvPr/>
        </p:nvGrpSpPr>
        <p:grpSpPr>
          <a:xfrm>
            <a:off x="-1409700" y="4373889"/>
            <a:ext cx="9156588" cy="896692"/>
            <a:chOff x="-1409700" y="4219026"/>
            <a:chExt cx="9156588" cy="896692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xmlns="" id="{A7AC6A5A-0F7B-4576-AAA9-5B9B58A59F12}"/>
                </a:ext>
              </a:extLst>
            </p:cNvPr>
            <p:cNvGrpSpPr/>
            <p:nvPr/>
          </p:nvGrpSpPr>
          <p:grpSpPr>
            <a:xfrm>
              <a:off x="-1409700" y="4233852"/>
              <a:ext cx="3261134" cy="881866"/>
              <a:chOff x="-1409700" y="2305050"/>
              <a:chExt cx="3261134" cy="881866"/>
            </a:xfrm>
          </p:grpSpPr>
          <p:sp>
            <p:nvSpPr>
              <p:cNvPr id="77" name="Rectangle 76">
                <a:extLst>
                  <a:ext uri="{FF2B5EF4-FFF2-40B4-BE49-F238E27FC236}">
                    <a16:creationId xmlns:a16="http://schemas.microsoft.com/office/drawing/2014/main" xmlns="" id="{CD1D5DB6-3803-41C7-B0D6-37A4188C9B87}"/>
                  </a:ext>
                </a:extLst>
              </p:cNvPr>
              <p:cNvSpPr/>
              <p:nvPr/>
            </p:nvSpPr>
            <p:spPr>
              <a:xfrm>
                <a:off x="242207" y="2305050"/>
                <a:ext cx="1609227" cy="88186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8" name="Freeform: Shape 77">
                <a:extLst>
                  <a:ext uri="{FF2B5EF4-FFF2-40B4-BE49-F238E27FC236}">
                    <a16:creationId xmlns:a16="http://schemas.microsoft.com/office/drawing/2014/main" xmlns="" id="{FF95A0CC-7E90-4B4F-9C59-727EAE87864F}"/>
                  </a:ext>
                </a:extLst>
              </p:cNvPr>
              <p:cNvSpPr/>
              <p:nvPr/>
            </p:nvSpPr>
            <p:spPr>
              <a:xfrm>
                <a:off x="-1409700" y="2305050"/>
                <a:ext cx="2152650" cy="881866"/>
              </a:xfrm>
              <a:custGeom>
                <a:avLst/>
                <a:gdLst>
                  <a:gd name="connsiteX0" fmla="*/ 12700 w 2152650"/>
                  <a:gd name="connsiteY0" fmla="*/ 6350 h 908050"/>
                  <a:gd name="connsiteX1" fmla="*/ 2152650 w 2152650"/>
                  <a:gd name="connsiteY1" fmla="*/ 0 h 908050"/>
                  <a:gd name="connsiteX2" fmla="*/ 2152650 w 2152650"/>
                  <a:gd name="connsiteY2" fmla="*/ 298450 h 908050"/>
                  <a:gd name="connsiteX3" fmla="*/ 1981200 w 2152650"/>
                  <a:gd name="connsiteY3" fmla="*/ 463550 h 908050"/>
                  <a:gd name="connsiteX4" fmla="*/ 2146300 w 2152650"/>
                  <a:gd name="connsiteY4" fmla="*/ 615950 h 908050"/>
                  <a:gd name="connsiteX5" fmla="*/ 2146300 w 2152650"/>
                  <a:gd name="connsiteY5" fmla="*/ 901700 h 908050"/>
                  <a:gd name="connsiteX6" fmla="*/ 0 w 2152650"/>
                  <a:gd name="connsiteY6" fmla="*/ 908050 h 908050"/>
                  <a:gd name="connsiteX7" fmla="*/ 12700 w 2152650"/>
                  <a:gd name="connsiteY7" fmla="*/ 6350 h 90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650" h="908050">
                    <a:moveTo>
                      <a:pt x="12700" y="6350"/>
                    </a:moveTo>
                    <a:lnTo>
                      <a:pt x="2152650" y="0"/>
                    </a:lnTo>
                    <a:lnTo>
                      <a:pt x="2152650" y="298450"/>
                    </a:lnTo>
                    <a:lnTo>
                      <a:pt x="1981200" y="463550"/>
                    </a:lnTo>
                    <a:lnTo>
                      <a:pt x="2146300" y="615950"/>
                    </a:lnTo>
                    <a:lnTo>
                      <a:pt x="2146300" y="901700"/>
                    </a:lnTo>
                    <a:lnTo>
                      <a:pt x="0" y="908050"/>
                    </a:lnTo>
                    <a:lnTo>
                      <a:pt x="12700" y="63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79" name="Oval 78">
                <a:extLst>
                  <a:ext uri="{FF2B5EF4-FFF2-40B4-BE49-F238E27FC236}">
                    <a16:creationId xmlns:a16="http://schemas.microsoft.com/office/drawing/2014/main" xmlns="" id="{7812DD76-0FEF-44DA-9855-2398C737990B}"/>
                  </a:ext>
                </a:extLst>
              </p:cNvPr>
              <p:cNvSpPr/>
              <p:nvPr/>
            </p:nvSpPr>
            <p:spPr>
              <a:xfrm>
                <a:off x="-41810" y="2528287"/>
                <a:ext cx="440653" cy="4406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80" name="Straight Connector 79">
                <a:extLst>
                  <a:ext uri="{FF2B5EF4-FFF2-40B4-BE49-F238E27FC236}">
                    <a16:creationId xmlns:a16="http://schemas.microsoft.com/office/drawing/2014/main" xmlns="" id="{B341A798-FC08-4F69-B4A1-EF7940684981}"/>
                  </a:ext>
                </a:extLst>
              </p:cNvPr>
              <p:cNvCxnSpPr/>
              <p:nvPr/>
            </p:nvCxnSpPr>
            <p:spPr>
              <a:xfrm>
                <a:off x="177800" y="261620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1" name="Straight Connector 80">
                <a:extLst>
                  <a:ext uri="{FF2B5EF4-FFF2-40B4-BE49-F238E27FC236}">
                    <a16:creationId xmlns:a16="http://schemas.microsoft.com/office/drawing/2014/main" xmlns="" id="{9C2F2E33-5E1C-414F-BC78-3DC6F3537AAC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77800" y="260985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xmlns="" id="{F65DD74B-B6E0-4405-A63F-73060A516E85}"/>
                </a:ext>
              </a:extLst>
            </p:cNvPr>
            <p:cNvSpPr/>
            <p:nvPr/>
          </p:nvSpPr>
          <p:spPr>
            <a:xfrm>
              <a:off x="741250" y="4219026"/>
              <a:ext cx="7005638" cy="896692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3. Magister Administrasi Pendidikan     </a:t>
              </a:r>
            </a:p>
            <a:p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(Akreditasi B)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27D9D5B2-F3C9-4FB4-A315-57EF03B83A43}"/>
              </a:ext>
            </a:extLst>
          </p:cNvPr>
          <p:cNvGrpSpPr/>
          <p:nvPr/>
        </p:nvGrpSpPr>
        <p:grpSpPr>
          <a:xfrm>
            <a:off x="-1409700" y="2305050"/>
            <a:ext cx="9156588" cy="881866"/>
            <a:chOff x="-1409700" y="2305050"/>
            <a:chExt cx="9156588" cy="881866"/>
          </a:xfrm>
        </p:grpSpPr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xmlns="" id="{4A485B46-0602-4411-8FD4-715BAFAFC610}"/>
                </a:ext>
              </a:extLst>
            </p:cNvPr>
            <p:cNvGrpSpPr/>
            <p:nvPr/>
          </p:nvGrpSpPr>
          <p:grpSpPr>
            <a:xfrm>
              <a:off x="-1409700" y="2305050"/>
              <a:ext cx="3261134" cy="881866"/>
              <a:chOff x="-1409700" y="2305050"/>
              <a:chExt cx="3261134" cy="881866"/>
            </a:xfrm>
          </p:grpSpPr>
          <p:sp>
            <p:nvSpPr>
              <p:cNvPr id="50" name="Rectangle 49">
                <a:extLst>
                  <a:ext uri="{FF2B5EF4-FFF2-40B4-BE49-F238E27FC236}">
                    <a16:creationId xmlns:a16="http://schemas.microsoft.com/office/drawing/2014/main" xmlns="" id="{ED7D99CD-A03A-4D9A-A7EB-A23421C7E148}"/>
                  </a:ext>
                </a:extLst>
              </p:cNvPr>
              <p:cNvSpPr/>
              <p:nvPr/>
            </p:nvSpPr>
            <p:spPr>
              <a:xfrm>
                <a:off x="242207" y="2305050"/>
                <a:ext cx="1609227" cy="881866"/>
              </a:xfrm>
              <a:prstGeom prst="rect">
                <a:avLst/>
              </a:prstGeom>
              <a:solidFill>
                <a:srgbClr val="00206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52" name="Freeform: Shape 51">
                <a:extLst>
                  <a:ext uri="{FF2B5EF4-FFF2-40B4-BE49-F238E27FC236}">
                    <a16:creationId xmlns:a16="http://schemas.microsoft.com/office/drawing/2014/main" xmlns="" id="{4B4A9B80-C0F9-4462-B201-AB71362C2575}"/>
                  </a:ext>
                </a:extLst>
              </p:cNvPr>
              <p:cNvSpPr/>
              <p:nvPr/>
            </p:nvSpPr>
            <p:spPr>
              <a:xfrm>
                <a:off x="-1409700" y="2305050"/>
                <a:ext cx="2152650" cy="881866"/>
              </a:xfrm>
              <a:custGeom>
                <a:avLst/>
                <a:gdLst>
                  <a:gd name="connsiteX0" fmla="*/ 12700 w 2152650"/>
                  <a:gd name="connsiteY0" fmla="*/ 6350 h 908050"/>
                  <a:gd name="connsiteX1" fmla="*/ 2152650 w 2152650"/>
                  <a:gd name="connsiteY1" fmla="*/ 0 h 908050"/>
                  <a:gd name="connsiteX2" fmla="*/ 2152650 w 2152650"/>
                  <a:gd name="connsiteY2" fmla="*/ 298450 h 908050"/>
                  <a:gd name="connsiteX3" fmla="*/ 1981200 w 2152650"/>
                  <a:gd name="connsiteY3" fmla="*/ 463550 h 908050"/>
                  <a:gd name="connsiteX4" fmla="*/ 2146300 w 2152650"/>
                  <a:gd name="connsiteY4" fmla="*/ 615950 h 908050"/>
                  <a:gd name="connsiteX5" fmla="*/ 2146300 w 2152650"/>
                  <a:gd name="connsiteY5" fmla="*/ 901700 h 908050"/>
                  <a:gd name="connsiteX6" fmla="*/ 0 w 2152650"/>
                  <a:gd name="connsiteY6" fmla="*/ 908050 h 908050"/>
                  <a:gd name="connsiteX7" fmla="*/ 12700 w 2152650"/>
                  <a:gd name="connsiteY7" fmla="*/ 6350 h 908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2152650" h="908050">
                    <a:moveTo>
                      <a:pt x="12700" y="6350"/>
                    </a:moveTo>
                    <a:lnTo>
                      <a:pt x="2152650" y="0"/>
                    </a:lnTo>
                    <a:lnTo>
                      <a:pt x="2152650" y="298450"/>
                    </a:lnTo>
                    <a:lnTo>
                      <a:pt x="1981200" y="463550"/>
                    </a:lnTo>
                    <a:lnTo>
                      <a:pt x="2146300" y="615950"/>
                    </a:lnTo>
                    <a:lnTo>
                      <a:pt x="2146300" y="901700"/>
                    </a:lnTo>
                    <a:lnTo>
                      <a:pt x="0" y="908050"/>
                    </a:lnTo>
                    <a:lnTo>
                      <a:pt x="12700" y="6350"/>
                    </a:ln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sp>
            <p:nvSpPr>
              <p:cNvPr id="54" name="Oval 53">
                <a:extLst>
                  <a:ext uri="{FF2B5EF4-FFF2-40B4-BE49-F238E27FC236}">
                    <a16:creationId xmlns:a16="http://schemas.microsoft.com/office/drawing/2014/main" xmlns="" id="{D246863A-366F-45A3-B488-72C4DE1131E1}"/>
                  </a:ext>
                </a:extLst>
              </p:cNvPr>
              <p:cNvSpPr/>
              <p:nvPr/>
            </p:nvSpPr>
            <p:spPr>
              <a:xfrm>
                <a:off x="-41810" y="2528287"/>
                <a:ext cx="440653" cy="440653"/>
              </a:xfrm>
              <a:prstGeom prst="ellipse">
                <a:avLst/>
              </a:prstGeom>
              <a:solidFill>
                <a:schemeClr val="bg1"/>
              </a:solidFill>
              <a:ln w="19050">
                <a:solidFill>
                  <a:srgbClr val="00206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id-ID"/>
              </a:p>
            </p:txBody>
          </p:sp>
          <p:cxnSp>
            <p:nvCxnSpPr>
              <p:cNvPr id="55" name="Straight Connector 54">
                <a:extLst>
                  <a:ext uri="{FF2B5EF4-FFF2-40B4-BE49-F238E27FC236}">
                    <a16:creationId xmlns:a16="http://schemas.microsoft.com/office/drawing/2014/main" xmlns="" id="{E8F1D0AC-DC83-45BE-ADB3-EA9F4CA27219}"/>
                  </a:ext>
                </a:extLst>
              </p:cNvPr>
              <p:cNvCxnSpPr/>
              <p:nvPr/>
            </p:nvCxnSpPr>
            <p:spPr>
              <a:xfrm>
                <a:off x="177800" y="261620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6" name="Straight Connector 55">
                <a:extLst>
                  <a:ext uri="{FF2B5EF4-FFF2-40B4-BE49-F238E27FC236}">
                    <a16:creationId xmlns:a16="http://schemas.microsoft.com/office/drawing/2014/main" xmlns="" id="{4BCEE792-4114-481F-B0DE-8F696134AFAB}"/>
                  </a:ext>
                </a:extLst>
              </p:cNvPr>
              <p:cNvCxnSpPr>
                <a:cxnSpLocks/>
              </p:cNvCxnSpPr>
              <p:nvPr/>
            </p:nvCxnSpPr>
            <p:spPr>
              <a:xfrm rot="5400000">
                <a:off x="177800" y="2609850"/>
                <a:ext cx="0" cy="252000"/>
              </a:xfrm>
              <a:prstGeom prst="line">
                <a:avLst/>
              </a:prstGeom>
              <a:ln w="19050">
                <a:solidFill>
                  <a:srgbClr val="00206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xmlns="" id="{5929CB75-486A-4EAC-887B-2DE551BFF591}"/>
                </a:ext>
              </a:extLst>
            </p:cNvPr>
            <p:cNvSpPr/>
            <p:nvPr/>
          </p:nvSpPr>
          <p:spPr>
            <a:xfrm>
              <a:off x="741250" y="2310313"/>
              <a:ext cx="7005638" cy="876603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457200" indent="-457200">
                <a:buAutoNum type="arabicPeriod"/>
              </a:pP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Magister Pendidikan Biologi</a:t>
              </a:r>
            </a:p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50"/>
                            </p:stCondLst>
                            <p:childTnLst>
                              <p:par>
                                <p:cTn id="2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3000"/>
                            </p:stCondLst>
                            <p:childTnLst>
                              <p:par>
                                <p:cTn id="3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9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hlinkClick r:id="rId2" action="ppaction://hlinksldjump"/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1105634"/>
            <a:ext cx="8229600" cy="685800"/>
          </a:xfrm>
          <a:prstGeom prst="rect">
            <a:avLst/>
          </a:prstGeom>
          <a:noFill/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1003667" y="1105633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d-ID" sz="1100" b="0" i="0" u="none" strike="noStrike" kern="1200" cap="none" spc="-15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ltis Medium" panose="020B0703030000000003"/>
              <a:ea typeface="Arial Unicode MS" pitchFamily="34" charset="-128"/>
              <a:cs typeface="Arial Unicode MS" pitchFamily="34" charset="-128"/>
            </a:endParaRPr>
          </a:p>
          <a:p>
            <a:pPr marL="0" marR="0" lvl="0" indent="0" algn="ctr" defTabSz="914400" rtl="0" eaLnBrk="1" fontAlgn="auto" latinLnBrk="0" hangingPunct="1">
              <a:lnSpc>
                <a:spcPct val="6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-1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tis Medium" panose="020B0703030000000003"/>
                <a:ea typeface="Arial Unicode MS" pitchFamily="34" charset="-128"/>
                <a:cs typeface="Arial Unicode MS" pitchFamily="34" charset="-128"/>
              </a:rPr>
              <a:t>FAKULTAS KEGURUAN DAN ILMU PENDIDIKAN</a:t>
            </a:r>
          </a:p>
        </p:txBody>
      </p:sp>
      <p:sp>
        <p:nvSpPr>
          <p:cNvPr id="7" name="Freeform 6"/>
          <p:cNvSpPr/>
          <p:nvPr/>
        </p:nvSpPr>
        <p:spPr>
          <a:xfrm flipH="1">
            <a:off x="7380514" y="1821314"/>
            <a:ext cx="6553200" cy="388620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7722 w 5695950"/>
              <a:gd name="connsiteY4" fmla="*/ 81643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7722" y="81643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773891" y="2795407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SARJANA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(S1)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019" y="2403523"/>
            <a:ext cx="2980503" cy="288171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1967413"/>
            <a:ext cx="8229600" cy="685800"/>
          </a:xfrm>
          <a:prstGeom prst="rect">
            <a:avLst/>
          </a:prstGeom>
        </p:spPr>
      </p:pic>
      <p:sp>
        <p:nvSpPr>
          <p:cNvPr id="11" name="Title 1"/>
          <p:cNvSpPr txBox="1">
            <a:spLocks/>
          </p:cNvSpPr>
          <p:nvPr/>
        </p:nvSpPr>
        <p:spPr>
          <a:xfrm>
            <a:off x="1003667" y="1967412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spc="-150" dirty="0">
                <a:latin typeface="Altis Medium" panose="020B0703030000000003" pitchFamily="34" charset="0"/>
              </a:rPr>
              <a:t>FAKULTAS EKONOMI</a:t>
            </a:r>
            <a:r>
              <a:rPr lang="id-ID" sz="3600" spc="-150" dirty="0">
                <a:latin typeface="Altis Medium" panose="020B0703030000000003" pitchFamily="34" charset="0"/>
              </a:rPr>
              <a:t> &amp; BISNIS</a:t>
            </a:r>
            <a:endParaRPr lang="en-US" sz="3600" spc="-150" dirty="0">
              <a:latin typeface="Altis Medium" panose="020B0703030000000003" pitchFamily="34" charset="0"/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2898356"/>
            <a:ext cx="8229600" cy="685800"/>
          </a:xfrm>
          <a:prstGeom prst="rect">
            <a:avLst/>
          </a:prstGeom>
        </p:spPr>
      </p:pic>
      <p:sp>
        <p:nvSpPr>
          <p:cNvPr id="13" name="Title 1"/>
          <p:cNvSpPr txBox="1">
            <a:spLocks/>
          </p:cNvSpPr>
          <p:nvPr/>
        </p:nvSpPr>
        <p:spPr>
          <a:xfrm>
            <a:off x="1003667" y="2898355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FAKULTAS AGAMA ISLAM</a:t>
            </a: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3876008"/>
            <a:ext cx="8229600" cy="685800"/>
          </a:xfrm>
          <a:prstGeom prst="rect">
            <a:avLst/>
          </a:prstGeom>
        </p:spPr>
      </p:pic>
      <p:sp>
        <p:nvSpPr>
          <p:cNvPr id="15" name="Title 1"/>
          <p:cNvSpPr txBox="1">
            <a:spLocks/>
          </p:cNvSpPr>
          <p:nvPr/>
        </p:nvSpPr>
        <p:spPr>
          <a:xfrm>
            <a:off x="1003667" y="3876007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FAKULTAS HUKUM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4784497"/>
            <a:ext cx="8229600" cy="685800"/>
          </a:xfrm>
          <a:prstGeom prst="rect">
            <a:avLst/>
          </a:prstGeom>
        </p:spPr>
      </p:pic>
      <p:sp>
        <p:nvSpPr>
          <p:cNvPr id="17" name="Title 1"/>
          <p:cNvSpPr txBox="1">
            <a:spLocks/>
          </p:cNvSpPr>
          <p:nvPr/>
        </p:nvSpPr>
        <p:spPr>
          <a:xfrm>
            <a:off x="1003667" y="4784496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1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FAKULTAS TEKNIK</a:t>
            </a: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1162048"/>
            <a:ext cx="567368" cy="56598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2027323"/>
            <a:ext cx="567368" cy="56598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2958266"/>
            <a:ext cx="567368" cy="56598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3935918"/>
            <a:ext cx="567368" cy="5659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4853588"/>
            <a:ext cx="567368" cy="56598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182" b="2080"/>
          <a:stretch/>
        </p:blipFill>
        <p:spPr>
          <a:xfrm>
            <a:off x="-996583" y="5648325"/>
            <a:ext cx="8229600" cy="685800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0731" y="5725125"/>
            <a:ext cx="567368" cy="565980"/>
          </a:xfrm>
          <a:prstGeom prst="rect">
            <a:avLst/>
          </a:prstGeom>
        </p:spPr>
      </p:pic>
      <p:sp>
        <p:nvSpPr>
          <p:cNvPr id="25" name="Title 1"/>
          <p:cNvSpPr txBox="1">
            <a:spLocks/>
          </p:cNvSpPr>
          <p:nvPr/>
        </p:nvSpPr>
        <p:spPr>
          <a:xfrm>
            <a:off x="1003667" y="5641746"/>
            <a:ext cx="6210300" cy="75496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id-ID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FAKULTAS ILMU KOMPUTER</a:t>
            </a:r>
            <a:endParaRPr lang="en-US" sz="3200" spc="-150" dirty="0"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grpSp>
        <p:nvGrpSpPr>
          <p:cNvPr id="30" name="Group 29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31" name="Oval 30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2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3" name="Picture 3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34" name="Group 33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35" name="Oval 34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36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7" name="Picture 3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000"/>
                            </p:stCondLst>
                            <p:childTnLst>
                              <p:par>
                                <p:cTn id="4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500"/>
                            </p:stCondLst>
                            <p:childTnLst>
                              <p:par>
                                <p:cTn id="4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4000"/>
                            </p:stCondLst>
                            <p:childTnLst>
                              <p:par>
                                <p:cTn id="6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4500"/>
                            </p:stCondLst>
                            <p:childTnLst>
                              <p:par>
                                <p:cTn id="6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0"/>
                            </p:stCondLst>
                            <p:childTnLst>
                              <p:par>
                                <p:cTn id="7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500"/>
                            </p:stCondLst>
                            <p:childTnLst>
                              <p:par>
                                <p:cTn id="7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6000"/>
                            </p:stCondLst>
                            <p:childTnLst>
                              <p:par>
                                <p:cTn id="9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6500"/>
                            </p:stCondLst>
                            <p:childTnLst>
                              <p:par>
                                <p:cTn id="94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7000"/>
                            </p:stCondLst>
                            <p:childTnLst>
                              <p:par>
                                <p:cTn id="10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7500"/>
                            </p:stCondLst>
                            <p:childTnLst>
                              <p:par>
                                <p:cTn id="10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 animBg="1"/>
      <p:bldP spid="8" grpId="0"/>
      <p:bldP spid="11" grpId="0"/>
      <p:bldP spid="13" grpId="0"/>
      <p:bldP spid="15" grpId="0"/>
      <p:bldP spid="17" grpId="0"/>
      <p:bldP spid="25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 flipH="1">
            <a:off x="7380514" y="1821314"/>
            <a:ext cx="6553200" cy="388620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7722 w 5695950"/>
              <a:gd name="connsiteY4" fmla="*/ 81643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7722" y="81643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8773891" y="2795407"/>
            <a:ext cx="2270760" cy="166243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70000"/>
              </a:lnSpc>
            </a:pPr>
            <a:r>
              <a:rPr lang="en-US" sz="2000" b="1" dirty="0">
                <a:solidFill>
                  <a:schemeClr val="bg1"/>
                </a:solidFill>
                <a:latin typeface="Arial Narrow" panose="020B0606020202030204" pitchFamily="34" charset="0"/>
              </a:rPr>
              <a:t>PROGRAM 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SARJANA</a:t>
            </a:r>
          </a:p>
          <a:p>
            <a:pPr algn="ctr">
              <a:lnSpc>
                <a:spcPct val="70000"/>
              </a:lnSpc>
            </a:pPr>
            <a:r>
              <a:rPr lang="en-US" sz="3600" b="1" dirty="0">
                <a:solidFill>
                  <a:schemeClr val="bg1"/>
                </a:solidFill>
                <a:latin typeface="Arial Narrow" panose="020B0606020202030204" pitchFamily="34" charset="0"/>
              </a:rPr>
              <a:t>(S1)</a:t>
            </a:r>
            <a:endParaRPr lang="en-US" sz="3200" b="1" dirty="0">
              <a:solidFill>
                <a:schemeClr val="bg1"/>
              </a:solidFill>
              <a:latin typeface="Arial Narrow" panose="020B0606020202030204" pitchFamily="34" charset="0"/>
            </a:endParaRPr>
          </a:p>
        </p:txBody>
      </p:sp>
      <p:grpSp>
        <p:nvGrpSpPr>
          <p:cNvPr id="29" name="Group 28"/>
          <p:cNvGrpSpPr/>
          <p:nvPr/>
        </p:nvGrpSpPr>
        <p:grpSpPr>
          <a:xfrm>
            <a:off x="-996583" y="1115159"/>
            <a:ext cx="8229600" cy="694592"/>
            <a:chOff x="-996583" y="1572359"/>
            <a:chExt cx="8229600" cy="694592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1572359"/>
              <a:ext cx="8229600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</p:pic>
        <p:sp>
          <p:nvSpPr>
            <p:cNvPr id="6" name="Title 1">
              <a:hlinkClick r:id="rId3" action="ppaction://hlinksldjump" highlightClick="1"/>
            </p:cNvPr>
            <p:cNvSpPr txBox="1">
              <a:spLocks/>
            </p:cNvSpPr>
            <p:nvPr/>
          </p:nvSpPr>
          <p:spPr>
            <a:xfrm>
              <a:off x="1003667" y="1572359"/>
              <a:ext cx="6210300" cy="694592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-1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tis Medium"/>
                <a:ea typeface="Arial Unicode MS" pitchFamily="34" charset="-128"/>
                <a:cs typeface="Arial Unicode MS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ltis Medium"/>
                  <a:ea typeface="Arial Unicode MS" pitchFamily="34" charset="-128"/>
                  <a:cs typeface="Arial Unicode MS" pitchFamily="34" charset="-128"/>
                </a:rPr>
                <a:t>FAKULTAS KEGURUAN DAN ILMU PENDIDIKAN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1628773"/>
              <a:ext cx="567368" cy="565980"/>
            </a:xfrm>
            <a:prstGeom prst="rect">
              <a:avLst/>
            </a:prstGeom>
          </p:spPr>
        </p:pic>
      </p:grpSp>
      <p:grpSp>
        <p:nvGrpSpPr>
          <p:cNvPr id="25" name="Group 24"/>
          <p:cNvGrpSpPr/>
          <p:nvPr/>
        </p:nvGrpSpPr>
        <p:grpSpPr>
          <a:xfrm>
            <a:off x="-996583" y="1976937"/>
            <a:ext cx="8229600" cy="754965"/>
            <a:chOff x="-996583" y="2434137"/>
            <a:chExt cx="8229600" cy="754965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11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600" spc="-150" dirty="0">
                  <a:latin typeface="Altis Medium"/>
                  <a:ea typeface="Arial Unicode MS" pitchFamily="34" charset="-128"/>
                  <a:cs typeface="Arial Unicode MS" pitchFamily="34" charset="-128"/>
                </a:rPr>
                <a:t>FAKULTAS EKONOMI</a:t>
              </a:r>
              <a:r>
                <a:rPr lang="id-ID" sz="3600" spc="-150" dirty="0">
                  <a:latin typeface="Altis Medium"/>
                  <a:ea typeface="Arial Unicode MS" pitchFamily="34" charset="-128"/>
                  <a:cs typeface="Arial Unicode MS" pitchFamily="34" charset="-128"/>
                </a:rPr>
                <a:t> &amp; BISNIS</a:t>
              </a:r>
              <a:endParaRPr lang="en-US" sz="3600" spc="-150" dirty="0">
                <a:latin typeface="Altis Medium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26" name="Group 25"/>
          <p:cNvGrpSpPr/>
          <p:nvPr/>
        </p:nvGrpSpPr>
        <p:grpSpPr>
          <a:xfrm>
            <a:off x="-996583" y="2907880"/>
            <a:ext cx="8229600" cy="754965"/>
            <a:chOff x="-996583" y="3365080"/>
            <a:chExt cx="8229600" cy="754965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3365081"/>
              <a:ext cx="8229600" cy="685800"/>
            </a:xfrm>
            <a:prstGeom prst="rect">
              <a:avLst/>
            </a:prstGeom>
          </p:spPr>
        </p:pic>
        <p:sp>
          <p:nvSpPr>
            <p:cNvPr id="13" name="Title 1"/>
            <p:cNvSpPr txBox="1">
              <a:spLocks/>
            </p:cNvSpPr>
            <p:nvPr/>
          </p:nvSpPr>
          <p:spPr>
            <a:xfrm>
              <a:off x="1003667" y="3365080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AGAMA ISLAM</a:t>
              </a:r>
            </a:p>
          </p:txBody>
        </p:sp>
        <p:pic>
          <p:nvPicPr>
            <p:cNvPr id="20" name="Picture 19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3424991"/>
              <a:ext cx="567368" cy="565980"/>
            </a:xfrm>
            <a:prstGeom prst="rect">
              <a:avLst/>
            </a:prstGeom>
          </p:spPr>
        </p:pic>
      </p:grpSp>
      <p:grpSp>
        <p:nvGrpSpPr>
          <p:cNvPr id="27" name="Group 26"/>
          <p:cNvGrpSpPr/>
          <p:nvPr/>
        </p:nvGrpSpPr>
        <p:grpSpPr>
          <a:xfrm>
            <a:off x="-996583" y="3885532"/>
            <a:ext cx="8229600" cy="754965"/>
            <a:chOff x="-996583" y="4342732"/>
            <a:chExt cx="8229600" cy="754965"/>
          </a:xfrm>
        </p:grpSpPr>
        <p:pic>
          <p:nvPicPr>
            <p:cNvPr id="14" name="Picture 13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4342733"/>
              <a:ext cx="8229600" cy="685800"/>
            </a:xfrm>
            <a:prstGeom prst="rect">
              <a:avLst/>
            </a:prstGeom>
          </p:spPr>
        </p:pic>
        <p:sp>
          <p:nvSpPr>
            <p:cNvPr id="15" name="Title 1"/>
            <p:cNvSpPr txBox="1">
              <a:spLocks/>
            </p:cNvSpPr>
            <p:nvPr/>
          </p:nvSpPr>
          <p:spPr>
            <a:xfrm>
              <a:off x="1003667" y="4342732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1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HUKUM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4402643"/>
              <a:ext cx="567368" cy="565980"/>
            </a:xfrm>
            <a:prstGeom prst="rect">
              <a:avLst/>
            </a:prstGeom>
          </p:spPr>
        </p:pic>
      </p:grpSp>
      <p:grpSp>
        <p:nvGrpSpPr>
          <p:cNvPr id="28" name="Group 27"/>
          <p:cNvGrpSpPr/>
          <p:nvPr/>
        </p:nvGrpSpPr>
        <p:grpSpPr>
          <a:xfrm>
            <a:off x="-996583" y="4794021"/>
            <a:ext cx="8229600" cy="754965"/>
            <a:chOff x="-996583" y="5251221"/>
            <a:chExt cx="8229600" cy="754965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5251222"/>
              <a:ext cx="8229600" cy="685800"/>
            </a:xfrm>
            <a:prstGeom prst="rect">
              <a:avLst/>
            </a:prstGeom>
          </p:spPr>
        </p:pic>
        <p:sp>
          <p:nvSpPr>
            <p:cNvPr id="17" name="Title 1"/>
            <p:cNvSpPr txBox="1">
              <a:spLocks/>
            </p:cNvSpPr>
            <p:nvPr/>
          </p:nvSpPr>
          <p:spPr>
            <a:xfrm>
              <a:off x="1003667" y="5251221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1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TEKNIK</a:t>
              </a:r>
            </a:p>
          </p:txBody>
        </p:sp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5320313"/>
              <a:ext cx="567368" cy="565980"/>
            </a:xfrm>
            <a:prstGeom prst="rect">
              <a:avLst/>
            </a:prstGeom>
          </p:spPr>
        </p:pic>
      </p:grpSp>
      <p:pic>
        <p:nvPicPr>
          <p:cNvPr id="24" name="Picture 2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019" y="2403523"/>
            <a:ext cx="2980503" cy="2881712"/>
          </a:xfrm>
          <a:prstGeom prst="rect">
            <a:avLst/>
          </a:prstGeom>
        </p:spPr>
      </p:pic>
      <p:grpSp>
        <p:nvGrpSpPr>
          <p:cNvPr id="30" name="Group 29"/>
          <p:cNvGrpSpPr/>
          <p:nvPr/>
        </p:nvGrpSpPr>
        <p:grpSpPr>
          <a:xfrm>
            <a:off x="-996583" y="5645835"/>
            <a:ext cx="8229600" cy="754965"/>
            <a:chOff x="-996583" y="5251221"/>
            <a:chExt cx="8229600" cy="754965"/>
          </a:xfrm>
        </p:grpSpPr>
        <p:pic>
          <p:nvPicPr>
            <p:cNvPr id="31" name="Picture 30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5251222"/>
              <a:ext cx="8229600" cy="685800"/>
            </a:xfrm>
            <a:prstGeom prst="rect">
              <a:avLst/>
            </a:prstGeom>
          </p:spPr>
        </p:pic>
        <p:sp>
          <p:nvSpPr>
            <p:cNvPr id="32" name="Title 1"/>
            <p:cNvSpPr txBox="1">
              <a:spLocks/>
            </p:cNvSpPr>
            <p:nvPr/>
          </p:nvSpPr>
          <p:spPr>
            <a:xfrm>
              <a:off x="1003667" y="5251221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ILMU KOMPUTER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5320313"/>
              <a:ext cx="567368" cy="565980"/>
            </a:xfrm>
            <a:prstGeom prst="rect">
              <a:avLst/>
            </a:prstGeom>
          </p:spPr>
        </p:pic>
      </p:grpSp>
      <p:grpSp>
        <p:nvGrpSpPr>
          <p:cNvPr id="70" name="Group 69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71" name="Oval 70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72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73" name="Picture 72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74" name="Group 73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75" name="Oval 74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76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77" name="Picture 76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1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996583" y="1010383"/>
            <a:ext cx="8229600" cy="754965"/>
            <a:chOff x="-996583" y="972283"/>
            <a:chExt cx="8229600" cy="75496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972284"/>
              <a:ext cx="8229600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</p:pic>
        <p:sp>
          <p:nvSpPr>
            <p:cNvPr id="6" name="Title 1"/>
            <p:cNvSpPr txBox="1">
              <a:spLocks/>
            </p:cNvSpPr>
            <p:nvPr/>
          </p:nvSpPr>
          <p:spPr>
            <a:xfrm>
              <a:off x="1003667" y="972283"/>
              <a:ext cx="6210300" cy="754965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-1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tis Medium"/>
                <a:ea typeface="Arial Unicode MS" pitchFamily="34" charset="-128"/>
                <a:cs typeface="Arial Unicode MS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ltis Medium"/>
                  <a:ea typeface="Arial Unicode MS" pitchFamily="34" charset="-128"/>
                  <a:cs typeface="Arial Unicode MS" pitchFamily="34" charset="-128"/>
                </a:rPr>
                <a:t>FAKULTAS KEGURUAN DAN ILMU PENDIDIKAN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1028698"/>
              <a:ext cx="567368" cy="565980"/>
            </a:xfrm>
            <a:prstGeom prst="rect">
              <a:avLst/>
            </a:prstGeom>
          </p:spPr>
        </p:pic>
      </p:grpSp>
      <p:grpSp>
        <p:nvGrpSpPr>
          <p:cNvPr id="42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44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45" name="Picture 44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46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EKONOMI</a:t>
              </a:r>
              <a:r>
                <a:rPr lang="id-ID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&amp; BISNIS</a:t>
              </a:r>
              <a:endParaRPr lang="en-US" sz="36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7005639" cy="6000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Bimbingan Konseling (Akreditasi A)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14410" y="2366967"/>
            <a:ext cx="7005639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Pendidikan Ekonomi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sp>
        <p:nvSpPr>
          <p:cNvPr id="36" name="Rectangle 35"/>
          <p:cNvSpPr/>
          <p:nvPr/>
        </p:nvSpPr>
        <p:spPr>
          <a:xfrm>
            <a:off x="1014410" y="2967041"/>
            <a:ext cx="7005639" cy="6000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3. Pendidikan Sejarah (Akreditasi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</p:txBody>
      </p:sp>
      <p:sp>
        <p:nvSpPr>
          <p:cNvPr id="37" name="Rectangle 36"/>
          <p:cNvSpPr/>
          <p:nvPr/>
        </p:nvSpPr>
        <p:spPr>
          <a:xfrm>
            <a:off x="1014410" y="3567115"/>
            <a:ext cx="7005639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4. Pendidikan Matematika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</p:txBody>
      </p:sp>
      <p:sp>
        <p:nvSpPr>
          <p:cNvPr id="38" name="Rectangle 37"/>
          <p:cNvSpPr/>
          <p:nvPr/>
        </p:nvSpPr>
        <p:spPr>
          <a:xfrm>
            <a:off x="1014410" y="4167191"/>
            <a:ext cx="7005639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5. Pendidikan Biologi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sp>
        <p:nvSpPr>
          <p:cNvPr id="39" name="Rectangle 38"/>
          <p:cNvSpPr/>
          <p:nvPr/>
        </p:nvSpPr>
        <p:spPr>
          <a:xfrm>
            <a:off x="1014410" y="4767265"/>
            <a:ext cx="7005639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6. Pendidikan Fisika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B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</p:txBody>
      </p:sp>
      <p:sp>
        <p:nvSpPr>
          <p:cNvPr id="40" name="Rectangle 39"/>
          <p:cNvSpPr/>
          <p:nvPr/>
        </p:nvSpPr>
        <p:spPr>
          <a:xfrm>
            <a:off x="1014410" y="5367339"/>
            <a:ext cx="7005639" cy="6000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7. Pendidikan Bahasa Inggris (Akreditasi </a:t>
            </a:r>
            <a:r>
              <a:rPr lang="en-GB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A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</a:p>
        </p:txBody>
      </p:sp>
      <p:grpSp>
        <p:nvGrpSpPr>
          <p:cNvPr id="48" name="Group 47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49" name="Oval 48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50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51" name="Picture 50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52" name="Group 51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53" name="Oval 52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54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55" name="Picture 5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3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2"/>
          <p:cNvGrpSpPr/>
          <p:nvPr/>
        </p:nvGrpSpPr>
        <p:grpSpPr>
          <a:xfrm>
            <a:off x="-996583" y="1010383"/>
            <a:ext cx="8229600" cy="754965"/>
            <a:chOff x="-996583" y="972283"/>
            <a:chExt cx="8229600" cy="754965"/>
          </a:xfrm>
        </p:grpSpPr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972284"/>
              <a:ext cx="8229600" cy="685800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</p:spPr>
        </p:pic>
        <p:sp>
          <p:nvSpPr>
            <p:cNvPr id="6" name="Title 1"/>
            <p:cNvSpPr txBox="1">
              <a:spLocks/>
            </p:cNvSpPr>
            <p:nvPr/>
          </p:nvSpPr>
          <p:spPr>
            <a:xfrm>
              <a:off x="1003667" y="972283"/>
              <a:ext cx="6210300" cy="754965"/>
            </a:xfrm>
            <a:prstGeom prst="rect">
              <a:avLst/>
            </a:prstGeom>
            <a:solidFill>
              <a:schemeClr val="bg1"/>
            </a:solidFill>
          </p:spPr>
          <p:txBody>
            <a:bodyPr vert="horz" lIns="91440" tIns="45720" rIns="91440" bIns="45720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id-ID" sz="1600" b="0" i="0" u="none" strike="noStrike" kern="1200" cap="none" spc="-15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ltis Medium"/>
                <a:ea typeface="Arial Unicode MS" pitchFamily="34" charset="-128"/>
                <a:cs typeface="Arial Unicode MS" pitchFamily="34" charset="-128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6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3200" b="0" i="0" u="none" strike="noStrike" kern="1200" cap="none" spc="-150" normalizeH="0" baseline="0" noProof="0" dirty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Altis Medium"/>
                  <a:ea typeface="Arial Unicode MS" pitchFamily="34" charset="-128"/>
                  <a:cs typeface="Arial Unicode MS" pitchFamily="34" charset="-128"/>
                </a:rPr>
                <a:t>FAKULTAS KEGURUAN DAN ILMU PENDIDIKAN</a:t>
              </a: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1028698"/>
              <a:ext cx="567368" cy="565980"/>
            </a:xfrm>
            <a:prstGeom prst="rect">
              <a:avLst/>
            </a:prstGeom>
          </p:spPr>
        </p:pic>
      </p:grpSp>
      <p:grpSp>
        <p:nvGrpSpPr>
          <p:cNvPr id="9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10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45" name="Picture 44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46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EKONOMI</a:t>
              </a:r>
              <a:r>
                <a:rPr lang="id-ID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&amp; BISNIS</a:t>
              </a:r>
              <a:endParaRPr lang="en-US" sz="36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7" name="Picture 4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1014411" y="1766891"/>
            <a:ext cx="6910390" cy="4200523"/>
            <a:chOff x="1014411" y="1766891"/>
            <a:chExt cx="6200776" cy="4200523"/>
          </a:xfrm>
        </p:grpSpPr>
        <p:sp>
          <p:nvSpPr>
            <p:cNvPr id="27" name="Rectangle 26"/>
            <p:cNvSpPr/>
            <p:nvPr/>
          </p:nvSpPr>
          <p:spPr>
            <a:xfrm>
              <a:off x="1014411" y="1766891"/>
              <a:ext cx="6200776" cy="6000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1. Bimbingan Konseling (Akreditasi A)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14411" y="2366967"/>
              <a:ext cx="6200776" cy="6000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Pendidikan Ekonomi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014411" y="2967041"/>
              <a:ext cx="6200776" cy="6000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3. Pendidikan Sejarah (Akreditasi 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14411" y="3567115"/>
              <a:ext cx="6200776" cy="6000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4. Pendidikan Matematika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  <p:sp>
          <p:nvSpPr>
            <p:cNvPr id="38" name="Rectangle 37"/>
            <p:cNvSpPr/>
            <p:nvPr/>
          </p:nvSpPr>
          <p:spPr>
            <a:xfrm>
              <a:off x="1014411" y="4167191"/>
              <a:ext cx="6200776" cy="6000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5. Pendidikan Biologi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  <p:sp>
          <p:nvSpPr>
            <p:cNvPr id="39" name="Rectangle 38"/>
            <p:cNvSpPr/>
            <p:nvPr/>
          </p:nvSpPr>
          <p:spPr>
            <a:xfrm>
              <a:off x="1014411" y="4767265"/>
              <a:ext cx="6200776" cy="600075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6. Pendidikan Fisika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014411" y="5367339"/>
              <a:ext cx="6200776" cy="600075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7. Pendidikan Bahasa Inggris (Akreditasi </a:t>
              </a:r>
              <a:r>
                <a:rPr lang="en-GB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A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9" name="Group 28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30" name="Oval 29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31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2" name="Picture 31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14411" y="1766891"/>
            <a:ext cx="6200776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Manajemen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14411" y="2366967"/>
            <a:ext cx="6200776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Akuntansi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grpSp>
        <p:nvGrpSpPr>
          <p:cNvPr id="9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28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EKONOMI</a:t>
              </a:r>
              <a:r>
                <a:rPr lang="id-ID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&amp; BISNIS</a:t>
              </a:r>
              <a:endParaRPr lang="en-US" sz="36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32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rId5" action="ppaction://hlinksldjump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AGAMA ISLAM</a:t>
              </a: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43" name="Group 42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44" name="Oval 43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8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9" name="Picture 48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50" name="Group 49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51" name="Oval 5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5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53" name="Picture 52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1014411" y="1766891"/>
            <a:ext cx="6200776" cy="1200151"/>
            <a:chOff x="1014411" y="1766891"/>
            <a:chExt cx="6200776" cy="1200151"/>
          </a:xfrm>
          <a:solidFill>
            <a:srgbClr val="002060"/>
          </a:solidFill>
        </p:grpSpPr>
        <p:sp>
          <p:nvSpPr>
            <p:cNvPr id="27" name="Rectangle 26"/>
            <p:cNvSpPr/>
            <p:nvPr/>
          </p:nvSpPr>
          <p:spPr>
            <a:xfrm>
              <a:off x="1014411" y="1766891"/>
              <a:ext cx="6200776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1. Manajemen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14411" y="2366967"/>
              <a:ext cx="6200776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Akuntansi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</p:grpSp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rId3" action="ppaction://hlinksldjump"/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AGAMA ISLAM</a:t>
              </a: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00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EKONOMI</a:t>
              </a:r>
              <a:r>
                <a:rPr lang="id-ID" sz="36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&amp; BISNIS</a:t>
              </a:r>
              <a:endParaRPr lang="en-US" sz="36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0" name="Oval 1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2" name="Picture 21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4" name="Oval 23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6" name="Picture 25">
              <a:hlinkClick r:id="rId8" action="ppaction://hlinksldjump"/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AGAMA ISLAM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TEKNIK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586539" cy="86200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1950" indent="-361950">
              <a:buAutoNum type="arabicPeriod"/>
              <a:tabLst>
                <a:tab pos="361950" algn="l"/>
              </a:tabLst>
            </a:pP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Pendidikan Agama Islam/Tarbiyah (PAI)</a:t>
            </a:r>
            <a:b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</a:b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14410" y="2614617"/>
            <a:ext cx="6586539" cy="79533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Komunikasi &amp; Penyiaran Islam (KPI)</a:t>
            </a:r>
          </a:p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(Akreditasi B)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19" name="Oval 18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1" name="Picture 20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3" name="Oval 22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4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5" name="Picture 2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sp>
        <p:nvSpPr>
          <p:cNvPr id="26" name="Rectangle 25"/>
          <p:cNvSpPr/>
          <p:nvPr/>
        </p:nvSpPr>
        <p:spPr>
          <a:xfrm>
            <a:off x="1014410" y="3395667"/>
            <a:ext cx="6586539" cy="79533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3. Manajemen Pendidikan Islam (MPI)</a:t>
            </a:r>
          </a:p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(Terakreditasi )</a:t>
            </a:r>
          </a:p>
        </p:txBody>
      </p:sp>
      <p:sp>
        <p:nvSpPr>
          <p:cNvPr id="28" name="Rectangle 27"/>
          <p:cNvSpPr/>
          <p:nvPr/>
        </p:nvSpPr>
        <p:spPr>
          <a:xfrm>
            <a:off x="1014411" y="4157667"/>
            <a:ext cx="6586538" cy="795333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4. Pendidikan Islam Anak Usia Dini (PIAUD)</a:t>
            </a:r>
          </a:p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(Terakreditasi 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5" grpId="0" animBg="1"/>
      <p:bldP spid="26" grpId="0" animBg="1"/>
      <p:bldP spid="2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xmlns="" id="{D177C1BD-FD18-4CD3-B0A0-77FD73AF5FC7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9D409AEA-B5C4-4605-BAF5-4CCCEFF6113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xmlns="" id="{EF648264-D83D-4497-9474-4D93A28BBF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2449958"/>
              <a:ext cx="12192000" cy="4408042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0" y="2705100"/>
            <a:ext cx="10172700" cy="318135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6851498" y="2339598"/>
            <a:ext cx="5340502" cy="3718302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7131855" y="3682586"/>
            <a:ext cx="5060145" cy="1373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7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VISI</a:t>
            </a:r>
            <a:endParaRPr lang="id-ID" sz="88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lnSpc>
                <a:spcPct val="60000"/>
              </a:lnSpc>
            </a:pPr>
            <a:r>
              <a:rPr lang="id-ID" sz="32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Universitas Muhammadiyah Metro</a:t>
            </a:r>
            <a:endParaRPr lang="en-US" sz="32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147575" y="3562710"/>
            <a:ext cx="7143750" cy="14219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3600" b="1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Pusat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Keunggulan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Profetik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Profesional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Modern, 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i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Mencerahkan</a:t>
            </a:r>
            <a:r>
              <a:rPr lang="en-US" sz="3600" i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</a:p>
        </p:txBody>
      </p: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8" grpId="0"/>
      <p:bldP spid="20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AGAMA ISLAM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TEKNIK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19" name="Group 1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0" name="Oval 1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2" name="Picture 2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4" name="Oval 23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38" name="Group 37"/>
          <p:cNvGrpSpPr/>
          <p:nvPr/>
        </p:nvGrpSpPr>
        <p:grpSpPr>
          <a:xfrm>
            <a:off x="1014410" y="1766891"/>
            <a:ext cx="6586539" cy="3186109"/>
            <a:chOff x="1014410" y="1766891"/>
            <a:chExt cx="6586539" cy="3186109"/>
          </a:xfrm>
          <a:solidFill>
            <a:srgbClr val="002060"/>
          </a:solidFill>
        </p:grpSpPr>
        <p:sp>
          <p:nvSpPr>
            <p:cNvPr id="28" name="Rectangle 27"/>
            <p:cNvSpPr/>
            <p:nvPr/>
          </p:nvSpPr>
          <p:spPr>
            <a:xfrm>
              <a:off x="1014410" y="1766891"/>
              <a:ext cx="6586539" cy="86200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361950" indent="-361950">
                <a:buAutoNum type="arabicPeriod"/>
                <a:tabLst>
                  <a:tab pos="361950" algn="l"/>
                </a:tabLst>
              </a:pP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Pendidikan Agama Islam/Tarbiyah (PAI)</a:t>
              </a:r>
              <a:b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</a:b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B)</a:t>
              </a: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1014410" y="2614617"/>
              <a:ext cx="6586539" cy="79533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Komunikasi &amp; Penyiaran Islam (KPI)</a:t>
              </a:r>
            </a:p>
            <a:p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(Akreditasi B)</a:t>
              </a: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1014410" y="3395667"/>
              <a:ext cx="6586539" cy="79533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3. Manajemen Pendidikan Islam (MPI)</a:t>
              </a:r>
            </a:p>
            <a:p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(Terakreditasi )</a:t>
              </a:r>
            </a:p>
          </p:txBody>
        </p:sp>
        <p:sp>
          <p:nvSpPr>
            <p:cNvPr id="37" name="Rectangle 36"/>
            <p:cNvSpPr/>
            <p:nvPr/>
          </p:nvSpPr>
          <p:spPr>
            <a:xfrm>
              <a:off x="1014410" y="4157667"/>
              <a:ext cx="6586539" cy="795333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4. Pendidikan Islam Anak Usia Dini (PIAUD)</a:t>
              </a:r>
            </a:p>
            <a:p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    (Terakreditasi )</a:t>
              </a:r>
            </a:p>
          </p:txBody>
        </p:sp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TEKNIK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HUKUM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9" name="Group 17"/>
          <p:cNvGrpSpPr/>
          <p:nvPr/>
        </p:nvGrpSpPr>
        <p:grpSpPr>
          <a:xfrm>
            <a:off x="1014411" y="1766891"/>
            <a:ext cx="6167440" cy="1200151"/>
            <a:chOff x="1014410" y="1766891"/>
            <a:chExt cx="6586539" cy="1200151"/>
          </a:xfrm>
          <a:solidFill>
            <a:srgbClr val="002060"/>
          </a:solidFill>
        </p:grpSpPr>
        <p:sp>
          <p:nvSpPr>
            <p:cNvPr id="27" name="Rectangle 26"/>
            <p:cNvSpPr/>
            <p:nvPr/>
          </p:nvSpPr>
          <p:spPr>
            <a:xfrm>
              <a:off x="1014410" y="1766891"/>
              <a:ext cx="6586539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1. Teknik Sipil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14410" y="2366967"/>
              <a:ext cx="6586539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Teknik Mesin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0" name="Oval 1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2" name="Picture 2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4" name="Oval 23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TEKNIK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HUKUM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9" name="Group 17"/>
          <p:cNvGrpSpPr/>
          <p:nvPr/>
        </p:nvGrpSpPr>
        <p:grpSpPr>
          <a:xfrm>
            <a:off x="1014411" y="1766891"/>
            <a:ext cx="6167440" cy="1200151"/>
            <a:chOff x="1014410" y="1766891"/>
            <a:chExt cx="6586539" cy="1200151"/>
          </a:xfrm>
          <a:solidFill>
            <a:srgbClr val="002060"/>
          </a:solidFill>
        </p:grpSpPr>
        <p:sp>
          <p:nvSpPr>
            <p:cNvPr id="27" name="Rectangle 26"/>
            <p:cNvSpPr/>
            <p:nvPr/>
          </p:nvSpPr>
          <p:spPr>
            <a:xfrm>
              <a:off x="1014410" y="1766891"/>
              <a:ext cx="6586539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1. Teknik Sipil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14410" y="2366967"/>
              <a:ext cx="6586539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Teknik Mesin 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(Akreditasi </a:t>
              </a:r>
              <a:r>
                <a:rPr lang="en-US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B</a:t>
              </a:r>
              <a:r>
                <a: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)</a:t>
              </a:r>
            </a:p>
          </p:txBody>
        </p:sp>
      </p:grpSp>
      <p:grpSp>
        <p:nvGrpSpPr>
          <p:cNvPr id="10" name="Group 1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0" name="Oval 1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2" name="Picture 2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11" name="Group 22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4" name="Oval 23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5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6" name="Picture 25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HUKUM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ILMU KOMPUTER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1" y="1766891"/>
            <a:ext cx="6224590" cy="6000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Ilmu Hukum (Akreditasi A)</a:t>
            </a:r>
          </a:p>
        </p:txBody>
      </p:sp>
      <p:grpSp>
        <p:nvGrpSpPr>
          <p:cNvPr id="18" name="Group 17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19" name="Oval 18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0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1" name="Picture 20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2" name="Group 21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3" name="Oval 22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4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5" name="Picture 24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HUKUM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ILMU KOMPUTER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1" y="1766891"/>
            <a:ext cx="6167440" cy="600075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Ilmu Hukum (Akreditasi A)</a:t>
            </a:r>
          </a:p>
        </p:txBody>
      </p:sp>
      <p:grpSp>
        <p:nvGrpSpPr>
          <p:cNvPr id="20" name="Group 19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ILMU KOMPUTER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ROGRAM DIPLOMA (D3)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6817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Ilmu Komputer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Tera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kreditasi)</a:t>
            </a:r>
          </a:p>
        </p:txBody>
      </p:sp>
      <p:grpSp>
        <p:nvGrpSpPr>
          <p:cNvPr id="25" name="Group 24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26" name="Oval 25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8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2" name="Picture 31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36" name="Oval 35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37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8" name="Picture 37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1" name="Picture 4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FAKULTAS 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ILMU KOMPUTER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ROGRAM DIPLOMA (D3)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662739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Ilmu Komputer 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Tera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kreditasi)</a:t>
            </a:r>
          </a:p>
        </p:txBody>
      </p:sp>
      <p:grpSp>
        <p:nvGrpSpPr>
          <p:cNvPr id="35" name="Group 34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36" name="Oval 35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37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38" name="Picture 37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39" name="Group 38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40" name="Oval 39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43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4" name="Picture 43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1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sp>
          <p:nvSpPr>
            <p:cNvPr id="7" name="Freeform 6"/>
            <p:cNvSpPr/>
            <p:nvPr/>
          </p:nvSpPr>
          <p:spPr>
            <a:xfrm flipH="1">
              <a:off x="7380514" y="1821314"/>
              <a:ext cx="6553200" cy="3886200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7722 w 5695950"/>
                <a:gd name="connsiteY4" fmla="*/ 81643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7722" y="81643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itle 1"/>
            <p:cNvSpPr txBox="1">
              <a:spLocks/>
            </p:cNvSpPr>
            <p:nvPr/>
          </p:nvSpPr>
          <p:spPr>
            <a:xfrm>
              <a:off x="8773891" y="2795407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20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id-ID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  <a:endParaRPr lang="en-US" sz="36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  <a:p>
              <a:pPr algn="ctr">
                <a:lnSpc>
                  <a:spcPct val="70000"/>
                </a:lnSpc>
              </a:pP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</a:t>
              </a:r>
              <a:r>
                <a:rPr lang="id-ID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D3</a:t>
              </a:r>
              <a:r>
                <a: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)</a:t>
              </a:r>
              <a:endParaRPr lang="en-US" sz="32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</p:grpSp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ROGRAM DIPLOMA (D3)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B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72532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Akuntansi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Terakreditasi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B)</a:t>
            </a:r>
            <a:endParaRPr lang="id-ID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14410" y="2357441"/>
            <a:ext cx="72532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Sistem Informasi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Terakreditasi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B)</a:t>
            </a:r>
            <a:endParaRPr lang="id-ID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14410" y="2953893"/>
            <a:ext cx="7253290" cy="906907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3. Perbankan dan Keuangan 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</a:t>
            </a:r>
            <a:r>
              <a:rPr lang="en-US" sz="2400" b="1" dirty="0" err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Terakreditasi</a:t>
            </a:r>
            <a:r>
              <a:rPr lang="en-US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B)</a:t>
            </a:r>
            <a:endParaRPr lang="id-ID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>
              <a:lnSpc>
                <a:spcPct val="80000"/>
              </a:lnSpc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   </a:t>
            </a:r>
            <a:r>
              <a:rPr lang="id-ID" b="1" i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(Konsentrasi Syari’ah dan Konvensional</a:t>
            </a:r>
            <a:r>
              <a:rPr lang="id-ID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)</a:t>
            </a:r>
            <a:endParaRPr lang="en-US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19019" y="2403523"/>
            <a:ext cx="2980503" cy="2881712"/>
          </a:xfrm>
          <a:prstGeom prst="rect">
            <a:avLst/>
          </a:prstGeom>
        </p:spPr>
      </p:pic>
      <p:grpSp>
        <p:nvGrpSpPr>
          <p:cNvPr id="20" name="Group 19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24" name="Group 23"/>
          <p:cNvGrpSpPr/>
          <p:nvPr/>
        </p:nvGrpSpPr>
        <p:grpSpPr>
          <a:xfrm>
            <a:off x="10439400" y="5831940"/>
            <a:ext cx="1061236" cy="1026060"/>
            <a:chOff x="2402479" y="-1093652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sp>
        <p:nvSpPr>
          <p:cNvPr id="32" name="Rectangle 31"/>
          <p:cNvSpPr/>
          <p:nvPr/>
        </p:nvSpPr>
        <p:spPr>
          <a:xfrm>
            <a:off x="1020177" y="3847974"/>
            <a:ext cx="7253290" cy="602106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80000"/>
              </a:lnSpc>
            </a:pPr>
            <a:r>
              <a:rPr lang="en-US" sz="2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4. D3 </a:t>
            </a:r>
            <a:r>
              <a:rPr lang="en-US" sz="2400" b="1" dirty="0" err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Fisioterapi</a:t>
            </a:r>
            <a:endParaRPr lang="en-US" b="1" i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500"/>
                            </p:stCondLst>
                            <p:childTnLst>
                              <p:par>
                                <p:cTn id="21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500"/>
                            </p:stCondLst>
                            <p:childTnLst>
                              <p:par>
                                <p:cTn id="29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7" grpId="0" animBg="1"/>
      <p:bldP spid="18" grpId="0" animBg="1"/>
      <p:bldP spid="32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ROGRAM DIPLOMA (D3)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6" name="Group 43"/>
          <p:cNvGrpSpPr/>
          <p:nvPr/>
        </p:nvGrpSpPr>
        <p:grpSpPr>
          <a:xfrm>
            <a:off x="-939433" y="6103035"/>
            <a:ext cx="8229600" cy="754965"/>
            <a:chOff x="-996583" y="2434137"/>
            <a:chExt cx="8229600" cy="754965"/>
          </a:xfrm>
        </p:grpSpPr>
        <p:pic>
          <p:nvPicPr>
            <p:cNvPr id="33" name="Picture 32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4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B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35" name="Group 34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grpSp>
          <p:nvGrpSpPr>
            <p:cNvPr id="3" name="Group 41"/>
            <p:cNvGrpSpPr/>
            <p:nvPr/>
          </p:nvGrpSpPr>
          <p:grpSpPr>
            <a:xfrm>
              <a:off x="7380514" y="1821314"/>
              <a:ext cx="6553200" cy="3886200"/>
              <a:chOff x="7380514" y="1821314"/>
              <a:chExt cx="6553200" cy="3886200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7380514" y="1821314"/>
                <a:ext cx="6553200" cy="3886200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8773891" y="2795407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20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DIPLOMA</a:t>
                </a:r>
                <a:endParaRPr lang="en-US" sz="36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  <a:p>
                <a:pPr algn="ctr">
                  <a:lnSpc>
                    <a:spcPct val="70000"/>
                  </a:lnSpc>
                </a:pPr>
                <a:r>
                  <a:rPr lang="en-US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(</a:t>
                </a: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D3</a:t>
                </a:r>
                <a:r>
                  <a:rPr lang="en-US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)</a:t>
                </a:r>
                <a:endParaRPr lang="en-US" sz="32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9019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9" name="Group 19"/>
          <p:cNvGrpSpPr/>
          <p:nvPr/>
        </p:nvGrpSpPr>
        <p:grpSpPr>
          <a:xfrm>
            <a:off x="9181558" y="5791200"/>
            <a:ext cx="1103372" cy="1066800"/>
            <a:chOff x="1047208" y="3344998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5" action="ppaction://hlinksldjump"/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10" name="Group 23"/>
          <p:cNvGrpSpPr/>
          <p:nvPr/>
        </p:nvGrpSpPr>
        <p:grpSpPr>
          <a:xfrm>
            <a:off x="10439400" y="5831940"/>
            <a:ext cx="1061236" cy="1026060"/>
            <a:chOff x="2402479" y="-1093652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7" action="ppaction://hlinksldjump"/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grpSp>
        <p:nvGrpSpPr>
          <p:cNvPr id="4" name="Group 3"/>
          <p:cNvGrpSpPr/>
          <p:nvPr/>
        </p:nvGrpSpPr>
        <p:grpSpPr>
          <a:xfrm>
            <a:off x="1014410" y="1766891"/>
            <a:ext cx="7259057" cy="2683189"/>
            <a:chOff x="1014410" y="1766891"/>
            <a:chExt cx="7259057" cy="2683189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xmlns="" id="{3705FF85-7BED-4CD0-A626-60178EC5E21B}"/>
                </a:ext>
              </a:extLst>
            </p:cNvPr>
            <p:cNvGrpSpPr/>
            <p:nvPr/>
          </p:nvGrpSpPr>
          <p:grpSpPr>
            <a:xfrm>
              <a:off x="1014410" y="1766891"/>
              <a:ext cx="7253290" cy="2093909"/>
              <a:chOff x="1014410" y="1766891"/>
              <a:chExt cx="7253290" cy="2093909"/>
            </a:xfrm>
            <a:solidFill>
              <a:srgbClr val="002060"/>
            </a:solidFill>
          </p:grpSpPr>
          <p:sp>
            <p:nvSpPr>
              <p:cNvPr id="36" name="Rectangle 35">
                <a:extLst>
                  <a:ext uri="{FF2B5EF4-FFF2-40B4-BE49-F238E27FC236}">
                    <a16:creationId xmlns:a16="http://schemas.microsoft.com/office/drawing/2014/main" xmlns="" id="{73846449-AB50-4470-B8DA-26D15BD86F4F}"/>
                  </a:ext>
                </a:extLst>
              </p:cNvPr>
              <p:cNvSpPr/>
              <p:nvPr/>
            </p:nvSpPr>
            <p:spPr>
              <a:xfrm>
                <a:off x="1014410" y="1766891"/>
                <a:ext cx="7253290" cy="600075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d-ID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1. Akuntansi</a:t>
                </a:r>
                <a:r>
                  <a:rPr 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 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(</a:t>
                </a:r>
                <a:r>
                  <a:rPr lang="en-US" sz="24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Terakreditasi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 B)</a:t>
                </a:r>
                <a:endPara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endParaRPr>
              </a:p>
            </p:txBody>
          </p:sp>
          <p:sp>
            <p:nvSpPr>
              <p:cNvPr id="37" name="Rectangle 36">
                <a:extLst>
                  <a:ext uri="{FF2B5EF4-FFF2-40B4-BE49-F238E27FC236}">
                    <a16:creationId xmlns:a16="http://schemas.microsoft.com/office/drawing/2014/main" xmlns="" id="{D697A434-16D2-46A5-BDF1-2B9D0C5F6767}"/>
                  </a:ext>
                </a:extLst>
              </p:cNvPr>
              <p:cNvSpPr/>
              <p:nvPr/>
            </p:nvSpPr>
            <p:spPr>
              <a:xfrm>
                <a:off x="1014410" y="2357441"/>
                <a:ext cx="7253290" cy="600075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id-ID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2. Sistem Informasi 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(</a:t>
                </a:r>
                <a:r>
                  <a:rPr lang="en-US" sz="24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Terakreditasi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 B)</a:t>
                </a:r>
                <a:endParaRPr lang="id-ID" sz="2400" b="1" dirty="0">
                  <a:solidFill>
                    <a:srgbClr val="FFFF0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endParaRPr>
              </a:p>
            </p:txBody>
          </p:sp>
          <p:sp>
            <p:nvSpPr>
              <p:cNvPr id="38" name="Rectangle 37">
                <a:extLst>
                  <a:ext uri="{FF2B5EF4-FFF2-40B4-BE49-F238E27FC236}">
                    <a16:creationId xmlns:a16="http://schemas.microsoft.com/office/drawing/2014/main" xmlns="" id="{C374D4DF-50D6-463B-A8FF-5AB0C451D593}"/>
                  </a:ext>
                </a:extLst>
              </p:cNvPr>
              <p:cNvSpPr/>
              <p:nvPr/>
            </p:nvSpPr>
            <p:spPr>
              <a:xfrm>
                <a:off x="1014410" y="2953893"/>
                <a:ext cx="7253290" cy="906907"/>
              </a:xfrm>
              <a:prstGeom prst="rect">
                <a:avLst/>
              </a:prstGeom>
              <a:grpFill/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>
                  <a:lnSpc>
                    <a:spcPct val="80000"/>
                  </a:lnSpc>
                </a:pPr>
                <a:r>
                  <a:rPr lang="id-ID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3. Perbankan dan Keuangan 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(</a:t>
                </a:r>
                <a:r>
                  <a:rPr lang="en-US" sz="2400" b="1" dirty="0" err="1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Terakreditasi</a:t>
                </a:r>
                <a:r>
                  <a:rPr lang="en-US" sz="2400" b="1" dirty="0">
                    <a:solidFill>
                      <a:srgbClr val="FFFF00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 B)</a:t>
                </a:r>
                <a:endPara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endParaRPr>
              </a:p>
              <a:p>
                <a:pPr>
                  <a:lnSpc>
                    <a:spcPct val="80000"/>
                  </a:lnSpc>
                </a:pPr>
                <a:r>
                  <a:rPr lang="en-US" sz="2400" b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    </a:t>
                </a:r>
                <a:r>
                  <a:rPr lang="id-ID" b="1" i="1" dirty="0">
                    <a:solidFill>
                      <a:schemeClr val="bg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entury Gothic" pitchFamily="34" charset="0"/>
                  </a:rPr>
                  <a:t>(Konsentrasi Syari’ah dan Konvensional)</a:t>
                </a:r>
                <a:endParaRPr lang="en-US" sz="2400" b="1" i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endParaRPr>
              </a:p>
            </p:txBody>
          </p:sp>
        </p:grpSp>
        <p:sp>
          <p:nvSpPr>
            <p:cNvPr id="27" name="Rectangle 26"/>
            <p:cNvSpPr/>
            <p:nvPr/>
          </p:nvSpPr>
          <p:spPr>
            <a:xfrm>
              <a:off x="1020177" y="3847974"/>
              <a:ext cx="7253290" cy="602106"/>
            </a:xfrm>
            <a:prstGeom prst="rect">
              <a:avLst/>
            </a:prstGeom>
            <a:solidFill>
              <a:srgbClr val="002060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80000"/>
                </a:lnSpc>
              </a:pPr>
              <a:r>
                <a:rPr lang="en-US" sz="2400" b="1" dirty="0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4. D3 </a:t>
              </a:r>
              <a:r>
                <a:rPr lang="en-US" sz="2400" b="1" dirty="0" err="1" smtClean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Fisioterapi</a:t>
              </a:r>
              <a:endParaRPr lang="en-US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00514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xit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xit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up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1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Left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PROGRAM BEASISWA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19"/>
          <p:cNvGrpSpPr/>
          <p:nvPr/>
        </p:nvGrpSpPr>
        <p:grpSpPr>
          <a:xfrm>
            <a:off x="8000458" y="5791200"/>
            <a:ext cx="1103372" cy="1066800"/>
            <a:chOff x="1047208" y="3344998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6" name="Group 23"/>
          <p:cNvGrpSpPr/>
          <p:nvPr/>
        </p:nvGrpSpPr>
        <p:grpSpPr>
          <a:xfrm>
            <a:off x="9258300" y="5831940"/>
            <a:ext cx="1061236" cy="1026060"/>
            <a:chOff x="2402479" y="-1093652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grpSp>
          <p:nvGrpSpPr>
            <p:cNvPr id="10" name="Group 41"/>
            <p:cNvGrpSpPr/>
            <p:nvPr/>
          </p:nvGrpSpPr>
          <p:grpSpPr>
            <a:xfrm>
              <a:off x="7380514" y="1821314"/>
              <a:ext cx="6553200" cy="3886200"/>
              <a:chOff x="7380514" y="1821314"/>
              <a:chExt cx="6553200" cy="3886200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7380514" y="1821314"/>
                <a:ext cx="6553200" cy="3886200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8907241" y="2833507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20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BEASISWA</a:t>
                </a:r>
                <a:b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</a:b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UM METRO</a:t>
                </a:r>
                <a:endParaRPr lang="en-US" sz="32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6647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11" name="Group 3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40" name="Oval 3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3" name="Picture 42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8341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1. BEASISWA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KIP KULIAH</a:t>
            </a:r>
            <a:endParaRPr lang="id-ID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014410" y="2357441"/>
            <a:ext cx="6834190" cy="93820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</a:pP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2. BEASISWA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BANTUAN</a:t>
            </a:r>
          </a:p>
          <a:p>
            <a:pPr>
              <a:lnSpc>
                <a:spcPct val="70000"/>
              </a:lnSpc>
            </a:pP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</a:t>
            </a:r>
            <a:r>
              <a:rPr lang="id-ID" sz="2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id-ID" sz="1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BELAJAR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MAHASISWA (BBM)</a:t>
            </a:r>
          </a:p>
        </p:txBody>
      </p:sp>
      <p:sp>
        <p:nvSpPr>
          <p:cNvPr id="18" name="Rectangle 17"/>
          <p:cNvSpPr/>
          <p:nvPr/>
        </p:nvSpPr>
        <p:spPr>
          <a:xfrm>
            <a:off x="1014410" y="3290891"/>
            <a:ext cx="6834190" cy="97630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70000"/>
              </a:lnSpc>
            </a:pP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3. BEASISWA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PENINGKATAN PRESTASI 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pPr>
              <a:lnSpc>
                <a:spcPct val="70000"/>
              </a:lnSpc>
            </a:pP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  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AKADEMIK (PPA)</a:t>
            </a:r>
          </a:p>
        </p:txBody>
      </p:sp>
      <p:sp>
        <p:nvSpPr>
          <p:cNvPr id="35" name="Rectangle 34"/>
          <p:cNvSpPr/>
          <p:nvPr/>
        </p:nvSpPr>
        <p:spPr>
          <a:xfrm>
            <a:off x="1014410" y="4262441"/>
            <a:ext cx="6834190" cy="141445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4. BEASISWA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BAZNAS</a:t>
            </a:r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  <a:p>
            <a:endParaRPr lang="en-US" sz="2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5. BEASISWA </a:t>
            </a:r>
            <a:r>
              <a: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BANK MANDIRI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 SYARIAH</a:t>
            </a:r>
          </a:p>
        </p:txBody>
      </p:sp>
      <p:grpSp>
        <p:nvGrpSpPr>
          <p:cNvPr id="12" name="Group 50"/>
          <p:cNvGrpSpPr/>
          <p:nvPr/>
        </p:nvGrpSpPr>
        <p:grpSpPr>
          <a:xfrm>
            <a:off x="-1015633" y="5874435"/>
            <a:ext cx="8229600" cy="754965"/>
            <a:chOff x="-1015633" y="5874435"/>
            <a:chExt cx="8229600" cy="754965"/>
          </a:xfrm>
        </p:grpSpPr>
        <p:pic>
          <p:nvPicPr>
            <p:cNvPr id="48" name="Picture 4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1015633" y="5874436"/>
              <a:ext cx="8229600" cy="685800"/>
            </a:xfrm>
            <a:prstGeom prst="rect">
              <a:avLst/>
            </a:prstGeom>
          </p:spPr>
        </p:pic>
        <p:sp>
          <p:nvSpPr>
            <p:cNvPr id="49" name="Title 1"/>
            <p:cNvSpPr txBox="1">
              <a:spLocks/>
            </p:cNvSpPr>
            <p:nvPr/>
          </p:nvSpPr>
          <p:spPr>
            <a:xfrm>
              <a:off x="984617" y="5874435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1681" y="5934346"/>
              <a:ext cx="567368" cy="565980"/>
            </a:xfrm>
            <a:prstGeom prst="rect">
              <a:avLst/>
            </a:prstGeom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6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3500"/>
                            </p:stCondLst>
                            <p:childTnLst>
                              <p:par>
                                <p:cTn id="41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7" grpId="0" animBg="1"/>
      <p:bldP spid="18" grpId="0" animBg="1"/>
      <p:bldP spid="3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0172700" cy="685800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9372600" y="-57150"/>
            <a:ext cx="2819400" cy="69151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550400" y="3130136"/>
            <a:ext cx="2641599" cy="13304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6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MISI</a:t>
            </a:r>
            <a:endParaRPr lang="id-ID" sz="72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ctr">
              <a:lnSpc>
                <a:spcPct val="60000"/>
              </a:lnSpc>
            </a:pPr>
            <a:r>
              <a:rPr lang="id-ID" sz="24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Universitas Muhammadiyah Metro</a:t>
            </a:r>
            <a:endParaRPr lang="en-US" sz="24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1083" y="1061487"/>
            <a:ext cx="1687026" cy="16870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19100" y="1322933"/>
            <a:ext cx="85725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1.  </a:t>
            </a: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Bidang Pendidikan</a:t>
            </a:r>
            <a:r>
              <a:rPr lang="en-GB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:</a:t>
            </a: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Mewujudkan pusat keunggulan profetika profesi;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Mengembangkan sistem akademik yang prima dan modern;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Mengembangkan profetik keilmuan; 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Mengembangkan kajian keIslaman tematik; 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Mengembangkan Ilmu Pengetahuan, Teknologi dan Seni (IPTEKS) interdisipliner, terapan, dan berwawasan lingkungan;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809625" lvl="0" indent="-358775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Mewujudkan civitas akademika yang Islami, profesional dan literatif.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8" grpId="0"/>
      <p:bldP spid="10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PROGRAM BEASISWA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grpSp>
          <p:nvGrpSpPr>
            <p:cNvPr id="6" name="Group 41"/>
            <p:cNvGrpSpPr/>
            <p:nvPr/>
          </p:nvGrpSpPr>
          <p:grpSpPr>
            <a:xfrm>
              <a:off x="7380514" y="1821314"/>
              <a:ext cx="6553200" cy="3886200"/>
              <a:chOff x="7380514" y="1821314"/>
              <a:chExt cx="6553200" cy="3886200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7380514" y="1821314"/>
                <a:ext cx="6553200" cy="3886200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8907241" y="2833507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20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BEASISWA</a:t>
                </a:r>
                <a:b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</a:b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UM METRO</a:t>
                </a:r>
                <a:endParaRPr lang="en-US" sz="32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6647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9" name="Group 33"/>
          <p:cNvGrpSpPr/>
          <p:nvPr/>
        </p:nvGrpSpPr>
        <p:grpSpPr>
          <a:xfrm>
            <a:off x="8000458" y="5791200"/>
            <a:ext cx="3505742" cy="1090599"/>
            <a:chOff x="8000458" y="5791200"/>
            <a:chExt cx="3505742" cy="1090599"/>
          </a:xfrm>
        </p:grpSpPr>
        <p:grpSp>
          <p:nvGrpSpPr>
            <p:cNvPr id="10" name="Group 19"/>
            <p:cNvGrpSpPr/>
            <p:nvPr/>
          </p:nvGrpSpPr>
          <p:grpSpPr>
            <a:xfrm>
              <a:off x="8000458" y="5791200"/>
              <a:ext cx="1103372" cy="1066800"/>
              <a:chOff x="1047208" y="3344998"/>
              <a:chExt cx="2980503" cy="2881712"/>
            </a:xfrm>
          </p:grpSpPr>
          <p:sp>
            <p:nvSpPr>
              <p:cNvPr id="21" name="Oval 20"/>
              <p:cNvSpPr/>
              <p:nvPr/>
            </p:nvSpPr>
            <p:spPr>
              <a:xfrm>
                <a:off x="1402080" y="3432719"/>
                <a:ext cx="2270760" cy="227076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  <p:sp>
            <p:nvSpPr>
              <p:cNvPr id="22" name="Title 1"/>
              <p:cNvSpPr txBox="1">
                <a:spLocks/>
              </p:cNvSpPr>
              <p:nvPr/>
            </p:nvSpPr>
            <p:spPr>
              <a:xfrm>
                <a:off x="1402080" y="3736882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8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PASCA-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SARJANA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(S2)</a:t>
                </a:r>
                <a:endParaRPr lang="en-US" sz="11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pic>
            <p:nvPicPr>
              <p:cNvPr id="23" name="Picture 22">
                <a:hlinkClick r:id="rId5" action="ppaction://hlinksldjump"/>
              </p:cNvPr>
              <p:cNvPicPr>
                <a:picLocks noChangeAspect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1047208" y="3344998"/>
                <a:ext cx="2980503" cy="2881712"/>
              </a:xfrm>
              <a:prstGeom prst="rect">
                <a:avLst/>
              </a:prstGeom>
            </p:spPr>
          </p:pic>
        </p:grpSp>
        <p:grpSp>
          <p:nvGrpSpPr>
            <p:cNvPr id="11" name="Group 23"/>
            <p:cNvGrpSpPr/>
            <p:nvPr/>
          </p:nvGrpSpPr>
          <p:grpSpPr>
            <a:xfrm>
              <a:off x="9258300" y="5831940"/>
              <a:ext cx="1061236" cy="1026060"/>
              <a:chOff x="2402479" y="-1093652"/>
              <a:chExt cx="2980503" cy="2881712"/>
            </a:xfrm>
          </p:grpSpPr>
          <p:sp>
            <p:nvSpPr>
              <p:cNvPr id="25" name="Oval 24"/>
              <p:cNvSpPr/>
              <p:nvPr/>
            </p:nvSpPr>
            <p:spPr>
              <a:xfrm>
                <a:off x="2757351" y="-1005931"/>
                <a:ext cx="2270760" cy="227076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800"/>
              </a:p>
            </p:txBody>
          </p:sp>
          <p:sp>
            <p:nvSpPr>
              <p:cNvPr id="26" name="Title 1"/>
              <p:cNvSpPr txBox="1">
                <a:spLocks/>
              </p:cNvSpPr>
              <p:nvPr/>
            </p:nvSpPr>
            <p:spPr>
              <a:xfrm>
                <a:off x="2757351" y="-701768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9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SARJANA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(S1)</a:t>
                </a:r>
                <a:endParaRPr lang="en-US" sz="11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pic>
            <p:nvPicPr>
              <p:cNvPr id="28" name="Picture 27">
                <a:hlinkClick r:id="rId7" action="ppaction://hlinksldjump"/>
              </p:cNvPr>
              <p:cNvPicPr>
                <a:picLocks noChangeAspect="1"/>
              </p:cNvPicPr>
              <p:nvPr/>
            </p:nvPicPr>
            <p:blipFill>
              <a:blip r:embed="rId8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2402479" y="-1093652"/>
                <a:ext cx="2980503" cy="2881712"/>
              </a:xfrm>
              <a:prstGeom prst="rect">
                <a:avLst/>
              </a:prstGeom>
            </p:spPr>
          </p:pic>
        </p:grpSp>
        <p:grpSp>
          <p:nvGrpSpPr>
            <p:cNvPr id="12" name="Group 38"/>
            <p:cNvGrpSpPr/>
            <p:nvPr/>
          </p:nvGrpSpPr>
          <p:grpSpPr>
            <a:xfrm>
              <a:off x="10420349" y="5831940"/>
              <a:ext cx="1085851" cy="1049859"/>
              <a:chOff x="6081851" y="-1101456"/>
              <a:chExt cx="2980503" cy="2881712"/>
            </a:xfrm>
          </p:grpSpPr>
          <p:sp>
            <p:nvSpPr>
              <p:cNvPr id="40" name="Oval 39"/>
              <p:cNvSpPr/>
              <p:nvPr/>
            </p:nvSpPr>
            <p:spPr>
              <a:xfrm>
                <a:off x="6436722" y="-1013735"/>
                <a:ext cx="2270760" cy="2270760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/>
              </a:p>
            </p:txBody>
          </p:sp>
          <p:sp>
            <p:nvSpPr>
              <p:cNvPr id="41" name="Title 1"/>
              <p:cNvSpPr txBox="1">
                <a:spLocks/>
              </p:cNvSpPr>
              <p:nvPr/>
            </p:nvSpPr>
            <p:spPr>
              <a:xfrm>
                <a:off x="6436722" y="-709572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8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8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DIPLOMA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2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(D3)</a:t>
                </a:r>
                <a:endParaRPr lang="en-US" sz="11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  <p:pic>
            <p:nvPicPr>
              <p:cNvPr id="43" name="Picture 42">
                <a:hlinkClick r:id="rId9" action="ppaction://hlinksldjump"/>
              </p:cNvPr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081851" y="-1101456"/>
                <a:ext cx="2980503" cy="2881712"/>
              </a:xfrm>
              <a:prstGeom prst="rect">
                <a:avLst/>
              </a:prstGeom>
            </p:spPr>
          </p:pic>
        </p:grpSp>
      </p:grpSp>
      <p:grpSp>
        <p:nvGrpSpPr>
          <p:cNvPr id="13" name="Group 32"/>
          <p:cNvGrpSpPr/>
          <p:nvPr/>
        </p:nvGrpSpPr>
        <p:grpSpPr>
          <a:xfrm>
            <a:off x="1014410" y="1766891"/>
            <a:ext cx="6834190" cy="3910009"/>
            <a:chOff x="1014410" y="1766891"/>
            <a:chExt cx="6834190" cy="3910009"/>
          </a:xfrm>
          <a:solidFill>
            <a:srgbClr val="002060"/>
          </a:solidFill>
        </p:grpSpPr>
        <p:sp>
          <p:nvSpPr>
            <p:cNvPr id="27" name="Rectangle 26"/>
            <p:cNvSpPr/>
            <p:nvPr/>
          </p:nvSpPr>
          <p:spPr>
            <a:xfrm>
              <a:off x="1014410" y="1766891"/>
              <a:ext cx="6834190" cy="600075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1. BEASISWA 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KIP KULIAH</a:t>
              </a:r>
              <a:endPara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014410" y="2357441"/>
              <a:ext cx="6834190" cy="93820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70000"/>
                </a:lnSpc>
              </a:pP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2. BEASISWA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BANTUAN</a:t>
              </a:r>
            </a:p>
            <a:p>
              <a:pPr>
                <a:lnSpc>
                  <a:spcPct val="70000"/>
                </a:lnSpc>
              </a:pP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 </a:t>
              </a:r>
              <a:r>
                <a:rPr lang="id-ID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</a:t>
              </a:r>
              <a:r>
                <a:rPr lang="id-ID" sz="1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BELAJAR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MAHASISWA (BBM)</a:t>
              </a: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014410" y="3290891"/>
              <a:ext cx="6834190" cy="97630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>
                <a:lnSpc>
                  <a:spcPct val="70000"/>
                </a:lnSpc>
              </a:pP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3. BEASISWA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PENINGKATAN PRESTASI 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  <a:p>
              <a:pPr>
                <a:lnSpc>
                  <a:spcPct val="70000"/>
                </a:lnSpc>
              </a:pP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  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AKADEMIK (PPA)</a:t>
              </a: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1014410" y="4262441"/>
              <a:ext cx="6834190" cy="1414459"/>
            </a:xfrm>
            <a:prstGeom prst="rect">
              <a:avLst/>
            </a:prstGeom>
            <a:grpFill/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4. BEASISWA 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BAZNAS</a:t>
              </a:r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endParaRPr>
            </a:p>
            <a:p>
              <a:endParaRPr lang="en-US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endParaRPr>
            </a:p>
            <a:p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itchFamily="34" charset="0"/>
                </a:rPr>
                <a:t>5. BEASISWA </a:t>
              </a:r>
              <a:r>
                <a:rPr lang="en-US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BANK MANDIRI</a:t>
              </a:r>
              <a:r>
                <a:rPr lang="id-ID" sz="24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 Black" pitchFamily="34" charset="0"/>
                </a:rPr>
                <a:t> SYARIAH</a:t>
              </a:r>
            </a:p>
          </p:txBody>
        </p:sp>
      </p:grpSp>
      <p:grpSp>
        <p:nvGrpSpPr>
          <p:cNvPr id="14" name="Group 50"/>
          <p:cNvGrpSpPr/>
          <p:nvPr/>
        </p:nvGrpSpPr>
        <p:grpSpPr>
          <a:xfrm>
            <a:off x="-1015633" y="5874435"/>
            <a:ext cx="8229600" cy="754965"/>
            <a:chOff x="-1015633" y="5874435"/>
            <a:chExt cx="8229600" cy="754965"/>
          </a:xfrm>
        </p:grpSpPr>
        <p:pic>
          <p:nvPicPr>
            <p:cNvPr id="48" name="Picture 4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1015633" y="5874436"/>
              <a:ext cx="8229600" cy="685800"/>
            </a:xfrm>
            <a:prstGeom prst="rect">
              <a:avLst/>
            </a:prstGeom>
          </p:spPr>
        </p:pic>
        <p:sp>
          <p:nvSpPr>
            <p:cNvPr id="49" name="Title 1"/>
            <p:cNvSpPr txBox="1">
              <a:spLocks/>
            </p:cNvSpPr>
            <p:nvPr/>
          </p:nvSpPr>
          <p:spPr>
            <a:xfrm>
              <a:off x="984617" y="5874435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1681" y="5934346"/>
              <a:ext cx="567368" cy="565980"/>
            </a:xfrm>
            <a:prstGeom prst="rect">
              <a:avLst/>
            </a:prstGeom>
          </p:spPr>
        </p:pic>
      </p:grpSp>
    </p:spTree>
  </p:cSld>
  <p:clrMapOvr>
    <a:masterClrMapping/>
  </p:clrMapOvr>
  <p:transition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Top)">
                                      <p:cBhvr>
                                        <p:cTn id="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PROGRAM BEASISWA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19"/>
          <p:cNvGrpSpPr/>
          <p:nvPr/>
        </p:nvGrpSpPr>
        <p:grpSpPr>
          <a:xfrm>
            <a:off x="8000458" y="5791200"/>
            <a:ext cx="1103372" cy="1066800"/>
            <a:chOff x="1047208" y="3344998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6" name="Group 23"/>
          <p:cNvGrpSpPr/>
          <p:nvPr/>
        </p:nvGrpSpPr>
        <p:grpSpPr>
          <a:xfrm>
            <a:off x="9258300" y="5831940"/>
            <a:ext cx="1061236" cy="1026060"/>
            <a:chOff x="2402479" y="-1093652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grpSp>
          <p:nvGrpSpPr>
            <p:cNvPr id="10" name="Group 41"/>
            <p:cNvGrpSpPr/>
            <p:nvPr/>
          </p:nvGrpSpPr>
          <p:grpSpPr>
            <a:xfrm>
              <a:off x="7380514" y="1821314"/>
              <a:ext cx="6553200" cy="3886200"/>
              <a:chOff x="7380514" y="1821314"/>
              <a:chExt cx="6553200" cy="3886200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7380514" y="1821314"/>
                <a:ext cx="6553200" cy="3886200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8907241" y="2833507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20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BEASISWA</a:t>
                </a:r>
                <a:b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</a:b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UM METRO</a:t>
                </a:r>
                <a:endParaRPr lang="en-US" sz="32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6647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11" name="Group 3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40" name="Oval 3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3" name="Picture 42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12" name="Group 50"/>
          <p:cNvGrpSpPr/>
          <p:nvPr/>
        </p:nvGrpSpPr>
        <p:grpSpPr>
          <a:xfrm>
            <a:off x="-1015633" y="5874435"/>
            <a:ext cx="8229600" cy="754965"/>
            <a:chOff x="-1015633" y="5874435"/>
            <a:chExt cx="8229600" cy="754965"/>
          </a:xfrm>
        </p:grpSpPr>
        <p:pic>
          <p:nvPicPr>
            <p:cNvPr id="48" name="Picture 4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1015633" y="5874436"/>
              <a:ext cx="8229600" cy="685800"/>
            </a:xfrm>
            <a:prstGeom prst="rect">
              <a:avLst/>
            </a:prstGeom>
          </p:spPr>
        </p:pic>
        <p:sp>
          <p:nvSpPr>
            <p:cNvPr id="49" name="Title 1"/>
            <p:cNvSpPr txBox="1">
              <a:spLocks/>
            </p:cNvSpPr>
            <p:nvPr/>
          </p:nvSpPr>
          <p:spPr>
            <a:xfrm>
              <a:off x="984617" y="5874435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1681" y="5934346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8341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6. BEASISWA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UM METRO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14410" y="2357441"/>
            <a:ext cx="6834190" cy="70960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UM METRO Menawarkan 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Jenis Beasiswa untuk Mahasiswa Baru dan Mahasiswa Aktif</a:t>
            </a:r>
            <a:endParaRPr lang="id-ID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14410" y="2990851"/>
            <a:ext cx="6834190" cy="280035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Uang Pengembangan bagi Mahasiswa Berprestasi;</a:t>
            </a:r>
          </a:p>
          <a:p>
            <a:pPr marL="354013" indent="-354013">
              <a:lnSpc>
                <a:spcPct val="80000"/>
              </a:lnSpc>
              <a:buAutoNum type="arabicPeriod"/>
            </a:pP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35 % </a:t>
            </a: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Kader Utusan Persyarikatan se-Kota Metro;</a:t>
            </a:r>
          </a:p>
          <a:p>
            <a:pPr marL="354013" indent="-354013">
              <a:lnSpc>
                <a:spcPct val="80000"/>
              </a:lnSpc>
              <a:buAutoNum type="arabicPeriod"/>
            </a:pP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% Biaya Kuliah Program Pascasarjana bagi Tenaga Kerja Amal Usaha Muhammadiyah.</a:t>
            </a:r>
            <a:endParaRPr lang="id-ID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7" grpId="0" animBg="1"/>
      <p:bldP spid="18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0928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PROGRAM BEASISWA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19"/>
          <p:cNvGrpSpPr/>
          <p:nvPr/>
        </p:nvGrpSpPr>
        <p:grpSpPr>
          <a:xfrm>
            <a:off x="8000458" y="5791200"/>
            <a:ext cx="1103372" cy="1066800"/>
            <a:chOff x="1047208" y="3344998"/>
            <a:chExt cx="2980503" cy="2881712"/>
          </a:xfrm>
        </p:grpSpPr>
        <p:sp>
          <p:nvSpPr>
            <p:cNvPr id="21" name="Oval 20"/>
            <p:cNvSpPr/>
            <p:nvPr/>
          </p:nvSpPr>
          <p:spPr>
            <a:xfrm>
              <a:off x="1402080" y="3432719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2" name="Title 1"/>
            <p:cNvSpPr txBox="1">
              <a:spLocks/>
            </p:cNvSpPr>
            <p:nvPr/>
          </p:nvSpPr>
          <p:spPr>
            <a:xfrm>
              <a:off x="1402080" y="373688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PASCA-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(S2)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3" name="Picture 22">
              <a:hlinkClick r:id="rId4" action="ppaction://hlinksldjump"/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47208" y="3344998"/>
              <a:ext cx="2980503" cy="2881712"/>
            </a:xfrm>
            <a:prstGeom prst="rect">
              <a:avLst/>
            </a:prstGeom>
          </p:spPr>
        </p:pic>
      </p:grpSp>
      <p:grpSp>
        <p:nvGrpSpPr>
          <p:cNvPr id="6" name="Group 23"/>
          <p:cNvGrpSpPr/>
          <p:nvPr/>
        </p:nvGrpSpPr>
        <p:grpSpPr>
          <a:xfrm>
            <a:off x="9258300" y="5831940"/>
            <a:ext cx="1061236" cy="1026060"/>
            <a:chOff x="2402479" y="-1093652"/>
            <a:chExt cx="2980503" cy="2881712"/>
          </a:xfrm>
        </p:grpSpPr>
        <p:sp>
          <p:nvSpPr>
            <p:cNvPr id="25" name="Oval 24"/>
            <p:cNvSpPr/>
            <p:nvPr/>
          </p:nvSpPr>
          <p:spPr>
            <a:xfrm>
              <a:off x="2757351" y="-1005931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800"/>
            </a:p>
          </p:txBody>
        </p:sp>
        <p:sp>
          <p:nvSpPr>
            <p:cNvPr id="26" name="Title 1"/>
            <p:cNvSpPr txBox="1">
              <a:spLocks/>
            </p:cNvSpPr>
            <p:nvPr/>
          </p:nvSpPr>
          <p:spPr>
            <a:xfrm>
              <a:off x="2757351" y="-701768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9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SARJANA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(S1)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28" name="Picture 27">
              <a:hlinkClick r:id="rId6" action="ppaction://hlinksldjump"/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02479" y="-1093652"/>
              <a:ext cx="2980503" cy="2881712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7380514" y="1821314"/>
            <a:ext cx="6553200" cy="3886200"/>
            <a:chOff x="7380514" y="1821314"/>
            <a:chExt cx="6553200" cy="3886200"/>
          </a:xfrm>
        </p:grpSpPr>
        <p:grpSp>
          <p:nvGrpSpPr>
            <p:cNvPr id="10" name="Group 41"/>
            <p:cNvGrpSpPr/>
            <p:nvPr/>
          </p:nvGrpSpPr>
          <p:grpSpPr>
            <a:xfrm>
              <a:off x="7380514" y="1821314"/>
              <a:ext cx="6553200" cy="3886200"/>
              <a:chOff x="7380514" y="1821314"/>
              <a:chExt cx="6553200" cy="3886200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7380514" y="1821314"/>
                <a:ext cx="6553200" cy="3886200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8907241" y="2833507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20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PROGRAM 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BEASISWA</a:t>
                </a:r>
                <a:b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</a:br>
                <a:r>
                  <a:rPr lang="id-ID" sz="3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UM METRO</a:t>
                </a:r>
                <a:endParaRPr lang="en-US" sz="32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38" name="Picture 37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6647" y="2403523"/>
              <a:ext cx="2980503" cy="2881712"/>
            </a:xfrm>
            <a:prstGeom prst="rect">
              <a:avLst/>
            </a:prstGeom>
          </p:spPr>
        </p:pic>
      </p:grpSp>
      <p:grpSp>
        <p:nvGrpSpPr>
          <p:cNvPr id="11" name="Group 38"/>
          <p:cNvGrpSpPr/>
          <p:nvPr/>
        </p:nvGrpSpPr>
        <p:grpSpPr>
          <a:xfrm>
            <a:off x="10420349" y="5831940"/>
            <a:ext cx="1085851" cy="1049859"/>
            <a:chOff x="6081851" y="-1101456"/>
            <a:chExt cx="2980503" cy="2881712"/>
          </a:xfrm>
        </p:grpSpPr>
        <p:sp>
          <p:nvSpPr>
            <p:cNvPr id="40" name="Oval 39"/>
            <p:cNvSpPr/>
            <p:nvPr/>
          </p:nvSpPr>
          <p:spPr>
            <a:xfrm>
              <a:off x="6436722" y="-1013735"/>
              <a:ext cx="2270760" cy="227076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41" name="Title 1"/>
            <p:cNvSpPr txBox="1">
              <a:spLocks/>
            </p:cNvSpPr>
            <p:nvPr/>
          </p:nvSpPr>
          <p:spPr>
            <a:xfrm>
              <a:off x="6436722" y="-709572"/>
              <a:ext cx="2270760" cy="1662434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>
                <a:lnSpc>
                  <a:spcPct val="70000"/>
                </a:lnSpc>
              </a:pPr>
              <a:r>
                <a:rPr lang="en-US" sz="8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PROGRAM </a:t>
              </a:r>
            </a:p>
            <a:p>
              <a:pPr algn="ctr">
                <a:lnSpc>
                  <a:spcPct val="8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DIPLOMA</a:t>
              </a:r>
            </a:p>
            <a:p>
              <a:pPr algn="ctr">
                <a:lnSpc>
                  <a:spcPct val="70000"/>
                </a:lnSpc>
              </a:pPr>
              <a:r>
                <a:rPr lang="en-US" sz="1200" b="1" dirty="0">
                  <a:solidFill>
                    <a:schemeClr val="bg1"/>
                  </a:solidFill>
                  <a:latin typeface="Arial Narrow" panose="020B0606020202030204" pitchFamily="34" charset="0"/>
                </a:rPr>
                <a:t>(D3)</a:t>
              </a:r>
              <a:endParaRPr lang="en-US" sz="1100" b="1" dirty="0">
                <a:solidFill>
                  <a:schemeClr val="bg1"/>
                </a:solidFill>
                <a:latin typeface="Arial Narrow" panose="020B0606020202030204" pitchFamily="34" charset="0"/>
              </a:endParaRPr>
            </a:p>
          </p:txBody>
        </p:sp>
        <p:pic>
          <p:nvPicPr>
            <p:cNvPr id="43" name="Picture 42">
              <a:hlinkClick r:id="rId9" action="ppaction://hlinksldjump"/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81851" y="-1101456"/>
              <a:ext cx="2980503" cy="2881712"/>
            </a:xfrm>
            <a:prstGeom prst="rect">
              <a:avLst/>
            </a:prstGeom>
          </p:spPr>
        </p:pic>
      </p:grpSp>
      <p:grpSp>
        <p:nvGrpSpPr>
          <p:cNvPr id="12" name="Group 50"/>
          <p:cNvGrpSpPr/>
          <p:nvPr/>
        </p:nvGrpSpPr>
        <p:grpSpPr>
          <a:xfrm>
            <a:off x="-1015633" y="5874435"/>
            <a:ext cx="8229600" cy="754965"/>
            <a:chOff x="-1015633" y="5874435"/>
            <a:chExt cx="8229600" cy="754965"/>
          </a:xfrm>
        </p:grpSpPr>
        <p:pic>
          <p:nvPicPr>
            <p:cNvPr id="48" name="Picture 47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1015633" y="5874436"/>
              <a:ext cx="8229600" cy="685800"/>
            </a:xfrm>
            <a:prstGeom prst="rect">
              <a:avLst/>
            </a:prstGeom>
          </p:spPr>
        </p:pic>
        <p:sp>
          <p:nvSpPr>
            <p:cNvPr id="49" name="Title 1"/>
            <p:cNvSpPr txBox="1">
              <a:spLocks/>
            </p:cNvSpPr>
            <p:nvPr/>
          </p:nvSpPr>
          <p:spPr>
            <a:xfrm>
              <a:off x="984617" y="5874435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28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50" name="Picture 4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181681" y="5934346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1766891"/>
            <a:ext cx="6834190" cy="600075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6. BEASISWA </a:t>
            </a:r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itchFamily="34" charset="0"/>
              </a:rPr>
              <a:t>UM METRO</a:t>
            </a:r>
          </a:p>
        </p:txBody>
      </p:sp>
      <p:sp>
        <p:nvSpPr>
          <p:cNvPr id="17" name="Rectangle 16"/>
          <p:cNvSpPr/>
          <p:nvPr/>
        </p:nvSpPr>
        <p:spPr>
          <a:xfrm>
            <a:off x="1014410" y="2357441"/>
            <a:ext cx="6834190" cy="709609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70000"/>
              </a:lnSpc>
            </a:pP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UM METRO Menawarkan </a:t>
            </a:r>
            <a:r>
              <a:rPr lang="en-GB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3</a:t>
            </a:r>
            <a:r>
              <a:rPr lang="id-ID" sz="24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 Jenis Beasiswa untuk Mahasiswa Baru dan Mahasiswa Aktif</a:t>
            </a:r>
            <a:endParaRPr lang="id-ID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014410" y="2990851"/>
            <a:ext cx="6834190" cy="2800350"/>
          </a:xfrm>
          <a:prstGeom prst="rect">
            <a:avLst/>
          </a:prstGeom>
          <a:solidFill>
            <a:srgbClr val="002060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Uang Pengembangan bagi Mahasiswa Berprestasi;</a:t>
            </a:r>
          </a:p>
          <a:p>
            <a:pPr marL="354013" indent="-354013">
              <a:lnSpc>
                <a:spcPct val="80000"/>
              </a:lnSpc>
              <a:buAutoNum type="arabicPeriod"/>
            </a:pP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35 % </a:t>
            </a: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Kader Utusan Persyarikatan se-Kota Metro;</a:t>
            </a:r>
          </a:p>
          <a:p>
            <a:pPr marL="354013" indent="-354013">
              <a:lnSpc>
                <a:spcPct val="80000"/>
              </a:lnSpc>
              <a:buAutoNum type="arabicPeriod"/>
            </a:pPr>
            <a:endParaRPr lang="id-ID" sz="1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54013" indent="-354013">
              <a:lnSpc>
                <a:spcPct val="80000"/>
              </a:lnSpc>
              <a:buAutoNum type="arabicPeriod"/>
            </a:pP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Beasiswa 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35</a:t>
            </a:r>
            <a:r>
              <a:rPr lang="id-ID" dirty="0">
                <a:latin typeface="Arial" panose="020B0604020202020204" pitchFamily="34" charset="0"/>
                <a:cs typeface="Arial" panose="020B0604020202020204" pitchFamily="34" charset="0"/>
              </a:rPr>
              <a:t>% Biaya Kuliah Program Pascasarjana bagi Tenaga Kerja Amal Usaha Muhammadiyah.</a:t>
            </a:r>
            <a:endParaRPr lang="id-ID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6997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7" grpId="0" animBg="1"/>
      <p:bldP spid="1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14410" y="852491"/>
            <a:ext cx="10891840" cy="5091109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3FA0B78-67B6-409B-BE9A-7FB60C2E4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90" y="1628288"/>
            <a:ext cx="2935910" cy="1957273"/>
          </a:xfrm>
          <a:prstGeom prst="rect">
            <a:avLst/>
          </a:prstGeom>
        </p:spPr>
      </p:pic>
      <p:grpSp>
        <p:nvGrpSpPr>
          <p:cNvPr id="3" name="Group 43"/>
          <p:cNvGrpSpPr/>
          <p:nvPr/>
        </p:nvGrpSpPr>
        <p:grpSpPr>
          <a:xfrm>
            <a:off x="-958483" y="1784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33"/>
          <p:cNvGrpSpPr/>
          <p:nvPr/>
        </p:nvGrpSpPr>
        <p:grpSpPr>
          <a:xfrm>
            <a:off x="9677400" y="0"/>
            <a:ext cx="5391150" cy="1704746"/>
            <a:chOff x="10077450" y="0"/>
            <a:chExt cx="5391150" cy="1704746"/>
          </a:xfrm>
        </p:grpSpPr>
        <p:grpSp>
          <p:nvGrpSpPr>
            <p:cNvPr id="6" name="Group 41"/>
            <p:cNvGrpSpPr/>
            <p:nvPr/>
          </p:nvGrpSpPr>
          <p:grpSpPr>
            <a:xfrm>
              <a:off x="10077450" y="0"/>
              <a:ext cx="5391150" cy="1669287"/>
              <a:chOff x="10077450" y="0"/>
              <a:chExt cx="5391150" cy="1669287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10077450" y="0"/>
                <a:ext cx="5391150" cy="1554614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10259791" y="6853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PRESTASI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LEMBAGA/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INSTITUSI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047" y="130753"/>
              <a:ext cx="1627953" cy="1573993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-958483" y="6103035"/>
            <a:ext cx="8229600" cy="754965"/>
            <a:chOff x="-996583" y="2434137"/>
            <a:chExt cx="8229600" cy="754965"/>
          </a:xfrm>
        </p:grpSpPr>
        <p:pic>
          <p:nvPicPr>
            <p:cNvPr id="37" name="Picture 3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9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UNIT KEGIATAN MAHASISWA UKM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10" name="Group 50"/>
          <p:cNvGrpSpPr/>
          <p:nvPr/>
        </p:nvGrpSpPr>
        <p:grpSpPr>
          <a:xfrm>
            <a:off x="0" y="970705"/>
            <a:ext cx="6066971" cy="797291"/>
            <a:chOff x="0" y="970705"/>
            <a:chExt cx="6066971" cy="797291"/>
          </a:xfrm>
        </p:grpSpPr>
        <p:sp>
          <p:nvSpPr>
            <p:cNvPr id="41" name="Rectangle 40"/>
            <p:cNvSpPr/>
            <p:nvPr/>
          </p:nvSpPr>
          <p:spPr>
            <a:xfrm>
              <a:off x="1510155" y="1075844"/>
              <a:ext cx="4556816" cy="656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0288">
                <a:lnSpc>
                  <a:spcPct val="80000"/>
                </a:lnSpc>
              </a:pPr>
              <a:endParaRPr lang="en-US" sz="800" dirty="0">
                <a:solidFill>
                  <a:schemeClr val="tx1"/>
                </a:solidFill>
                <a:latin typeface="Geometr212 BkCn BT" pitchFamily="34" charset="0"/>
              </a:endParaRPr>
            </a:p>
            <a:p>
              <a:pPr marL="1030288">
                <a:lnSpc>
                  <a:spcPct val="80000"/>
                </a:lnSpc>
              </a:pPr>
              <a:r>
                <a:rPr lang="en-US" sz="2000" dirty="0">
                  <a:solidFill>
                    <a:schemeClr val="tx1"/>
                  </a:solidFill>
                  <a:latin typeface="Geometr212 BkCn BT" pitchFamily="34" charset="0"/>
                </a:rPr>
                <a:t>PERINGKAT </a:t>
              </a:r>
              <a:r>
                <a:rPr lang="en-US" sz="2800" dirty="0">
                  <a:solidFill>
                    <a:srgbClr val="FF0000"/>
                  </a:solidFill>
                  <a:latin typeface="Arial Black" pitchFamily="34" charset="0"/>
                </a:rPr>
                <a:t>KEMDIKBUD</a:t>
              </a:r>
            </a:p>
          </p:txBody>
        </p:sp>
        <p:sp>
          <p:nvSpPr>
            <p:cNvPr id="43" name="Freeform 42"/>
            <p:cNvSpPr/>
            <p:nvPr/>
          </p:nvSpPr>
          <p:spPr>
            <a:xfrm flipH="1">
              <a:off x="0" y="970705"/>
              <a:ext cx="1582057" cy="797291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 bwMode="auto">
            <a:xfrm>
              <a:off x="1592486" y="1074058"/>
              <a:ext cx="658537" cy="658537"/>
            </a:xfrm>
            <a:prstGeom prst="rect">
              <a:avLst/>
            </a:prstGeom>
            <a:noFill/>
          </p:spPr>
        </p:pic>
      </p:grpSp>
      <p:sp>
        <p:nvSpPr>
          <p:cNvPr id="32" name="TextBox 31"/>
          <p:cNvSpPr txBox="1"/>
          <p:nvPr/>
        </p:nvSpPr>
        <p:spPr>
          <a:xfrm>
            <a:off x="3485155" y="5545365"/>
            <a:ext cx="1768882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KEMDIKBUD</a:t>
            </a:r>
            <a:endParaRPr lang="id-ID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4CF38DB-26E7-468A-A670-AA179189886C}"/>
              </a:ext>
            </a:extLst>
          </p:cNvPr>
          <p:cNvGrpSpPr/>
          <p:nvPr/>
        </p:nvGrpSpPr>
        <p:grpSpPr>
          <a:xfrm>
            <a:off x="2790440" y="1574212"/>
            <a:ext cx="3028931" cy="3028931"/>
            <a:chOff x="2790440" y="1574212"/>
            <a:chExt cx="3028931" cy="30289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33AD66D6-C724-46E4-B148-2867F8AEA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2790440" y="1574212"/>
              <a:ext cx="3028931" cy="302893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619B6D4-71F2-4068-AA16-793291CF747A}"/>
                </a:ext>
              </a:extLst>
            </p:cNvPr>
            <p:cNvSpPr txBox="1"/>
            <p:nvPr/>
          </p:nvSpPr>
          <p:spPr>
            <a:xfrm>
              <a:off x="3608414" y="2803260"/>
              <a:ext cx="81304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41C8900-25CF-4EB4-AD1D-3D615935BBA0}"/>
              </a:ext>
            </a:extLst>
          </p:cNvPr>
          <p:cNvSpPr txBox="1"/>
          <p:nvPr/>
        </p:nvSpPr>
        <p:spPr>
          <a:xfrm>
            <a:off x="3064091" y="4415068"/>
            <a:ext cx="191110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PROVINSI</a:t>
            </a:r>
          </a:p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LAMPUNG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85 PTN/PTS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85A56BA-4097-4705-80DD-D2F28EBC319F}"/>
              </a:ext>
            </a:extLst>
          </p:cNvPr>
          <p:cNvGrpSpPr/>
          <p:nvPr/>
        </p:nvGrpSpPr>
        <p:grpSpPr>
          <a:xfrm>
            <a:off x="4688481" y="1594204"/>
            <a:ext cx="3028931" cy="3028931"/>
            <a:chOff x="4830466" y="1726612"/>
            <a:chExt cx="3028931" cy="3028931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54560FAC-572B-43F8-965E-DC5DE01D3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4830466" y="1726612"/>
              <a:ext cx="3028931" cy="302893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86FB4CFE-1530-4BC7-9A1D-D059584CC273}"/>
                </a:ext>
              </a:extLst>
            </p:cNvPr>
            <p:cNvSpPr txBox="1"/>
            <p:nvPr/>
          </p:nvSpPr>
          <p:spPr>
            <a:xfrm>
              <a:off x="5648440" y="2955340"/>
              <a:ext cx="813044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38B3E7D0-3DFC-4F6C-ABD9-01E6AA0E224C}"/>
              </a:ext>
            </a:extLst>
          </p:cNvPr>
          <p:cNvGrpSpPr/>
          <p:nvPr/>
        </p:nvGrpSpPr>
        <p:grpSpPr>
          <a:xfrm>
            <a:off x="6652846" y="1574212"/>
            <a:ext cx="3028931" cy="3028931"/>
            <a:chOff x="2790440" y="1574212"/>
            <a:chExt cx="3028931" cy="302893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A05CD7E3-F878-46E8-94B3-219A2AE05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2790440" y="1574212"/>
              <a:ext cx="3028931" cy="3028931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1391437C-59F3-4E1A-9B32-387845E3E60A}"/>
                </a:ext>
              </a:extLst>
            </p:cNvPr>
            <p:cNvSpPr txBox="1"/>
            <p:nvPr/>
          </p:nvSpPr>
          <p:spPr>
            <a:xfrm>
              <a:off x="3608414" y="2815292"/>
              <a:ext cx="81304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6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F9691DAA-825D-4423-81E1-F7208D868434}"/>
              </a:ext>
            </a:extLst>
          </p:cNvPr>
          <p:cNvGrpSpPr/>
          <p:nvPr/>
        </p:nvGrpSpPr>
        <p:grpSpPr>
          <a:xfrm>
            <a:off x="8550887" y="1594204"/>
            <a:ext cx="3028931" cy="3028931"/>
            <a:chOff x="4830466" y="1726612"/>
            <a:chExt cx="3028931" cy="3028931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D8ED5CE6-F698-49FA-B9A7-280DB2DC9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4830466" y="1726612"/>
              <a:ext cx="3028931" cy="3028931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43BB7B6-81BB-4557-8FB6-83030A506FDC}"/>
                </a:ext>
              </a:extLst>
            </p:cNvPr>
            <p:cNvSpPr txBox="1"/>
            <p:nvPr/>
          </p:nvSpPr>
          <p:spPr>
            <a:xfrm>
              <a:off x="5498402" y="2967692"/>
              <a:ext cx="69923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9</a:t>
              </a:r>
              <a:endParaRPr lang="id-ID" sz="8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68FFF1DE-2D02-4754-A1E5-15200E662387}"/>
                </a:ext>
              </a:extLst>
            </p:cNvPr>
            <p:cNvSpPr txBox="1"/>
            <p:nvPr/>
          </p:nvSpPr>
          <p:spPr>
            <a:xfrm>
              <a:off x="5958579" y="2967692"/>
              <a:ext cx="69923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4</a:t>
              </a:r>
              <a:endParaRPr lang="id-ID" sz="8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65D0267-41DB-4D67-9992-05988781F2E3}"/>
              </a:ext>
            </a:extLst>
          </p:cNvPr>
          <p:cNvSpPr txBox="1"/>
          <p:nvPr/>
        </p:nvSpPr>
        <p:spPr>
          <a:xfrm>
            <a:off x="4892533" y="4415068"/>
            <a:ext cx="2121093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PTS SE-SUMBAGSEL</a:t>
            </a:r>
            <a:endParaRPr lang="id-ID" sz="2000" b="1" dirty="0">
              <a:solidFill>
                <a:srgbClr val="FFC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212 PTS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CEC0702-9562-4F99-8F91-B09333A9AB68}"/>
              </a:ext>
            </a:extLst>
          </p:cNvPr>
          <p:cNvSpPr txBox="1"/>
          <p:nvPr/>
        </p:nvSpPr>
        <p:spPr>
          <a:xfrm>
            <a:off x="6804539" y="4415068"/>
            <a:ext cx="219315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PTMA</a:t>
            </a:r>
          </a:p>
          <a:p>
            <a:pPr algn="ctr">
              <a:lnSpc>
                <a:spcPct val="80000"/>
              </a:lnSpc>
            </a:pPr>
            <a:r>
              <a:rPr lang="id-ID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SE-INDONESIA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173 PTMA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F50C12C-B827-4A8E-8A3B-074AA7BE99ED}"/>
              </a:ext>
            </a:extLst>
          </p:cNvPr>
          <p:cNvSpPr txBox="1"/>
          <p:nvPr/>
        </p:nvSpPr>
        <p:spPr>
          <a:xfrm>
            <a:off x="8847611" y="4415068"/>
            <a:ext cx="200861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NASIONAL</a:t>
            </a:r>
          </a:p>
          <a:p>
            <a:pPr algn="ctr">
              <a:lnSpc>
                <a:spcPct val="80000"/>
              </a:lnSpc>
            </a:pPr>
            <a:r>
              <a:rPr lang="id-ID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PTN DAN PTS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4443 PTN/PTS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25054C2-A150-4FE3-9DDE-41EBC93C05C7}"/>
              </a:ext>
            </a:extLst>
          </p:cNvPr>
          <p:cNvSpPr/>
          <p:nvPr/>
        </p:nvSpPr>
        <p:spPr>
          <a:xfrm>
            <a:off x="3411346" y="5352571"/>
            <a:ext cx="75566" cy="469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49D70104-CCEF-4FA0-BC63-7A8FD0A9B9E0}"/>
              </a:ext>
            </a:extLst>
          </p:cNvPr>
          <p:cNvSpPr/>
          <p:nvPr/>
        </p:nvSpPr>
        <p:spPr>
          <a:xfrm>
            <a:off x="5661564" y="5352571"/>
            <a:ext cx="75566" cy="469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EC96CDA-8DC2-4095-9C97-79CC8E126690}"/>
              </a:ext>
            </a:extLst>
          </p:cNvPr>
          <p:cNvSpPr txBox="1"/>
          <p:nvPr/>
        </p:nvSpPr>
        <p:spPr>
          <a:xfrm>
            <a:off x="3485155" y="5414520"/>
            <a:ext cx="705642" cy="243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d-ID" sz="1200" dirty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VERSI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194807DD-760B-4469-93F1-91FA9D47ADEB}"/>
              </a:ext>
            </a:extLst>
          </p:cNvPr>
          <p:cNvSpPr txBox="1"/>
          <p:nvPr/>
        </p:nvSpPr>
        <p:spPr>
          <a:xfrm>
            <a:off x="5814848" y="5545365"/>
            <a:ext cx="2129750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AGUSTUS</a:t>
            </a:r>
            <a:r>
              <a:rPr lang="id-ID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2020</a:t>
            </a:r>
            <a:endParaRPr lang="id-ID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49674C90-D54F-4D74-8358-5E7558531C4E}"/>
              </a:ext>
            </a:extLst>
          </p:cNvPr>
          <p:cNvSpPr txBox="1"/>
          <p:nvPr/>
        </p:nvSpPr>
        <p:spPr>
          <a:xfrm>
            <a:off x="5814848" y="5414520"/>
            <a:ext cx="526106" cy="243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d-ID" sz="1200" dirty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PER</a:t>
            </a:r>
          </a:p>
        </p:txBody>
      </p:sp>
    </p:spTree>
    <p:extLst>
      <p:ext uri="{BB962C8B-B14F-4D97-AF65-F5344CB8AC3E}">
        <p14:creationId xmlns:p14="http://schemas.microsoft.com/office/powerpoint/2010/main" val="2698727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/>
      <p:bldP spid="34" grpId="0"/>
      <p:bldP spid="52" grpId="0"/>
      <p:bldP spid="53" grpId="0"/>
      <p:bldP spid="54" grpId="0"/>
      <p:bldP spid="24" grpId="0" animBg="1"/>
      <p:bldP spid="58" grpId="0" animBg="1"/>
      <p:bldP spid="59" grpId="0"/>
      <p:bldP spid="60" grpId="0"/>
      <p:bldP spid="61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/>
          <p:cNvSpPr/>
          <p:nvPr/>
        </p:nvSpPr>
        <p:spPr>
          <a:xfrm>
            <a:off x="1014410" y="852491"/>
            <a:ext cx="10891840" cy="5091109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3FA0B78-67B6-409B-BE9A-7FB60C2E4BC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7990" y="1628288"/>
            <a:ext cx="2935910" cy="1957273"/>
          </a:xfrm>
          <a:prstGeom prst="rect">
            <a:avLst/>
          </a:prstGeom>
        </p:spPr>
      </p:pic>
      <p:grpSp>
        <p:nvGrpSpPr>
          <p:cNvPr id="3" name="Group 43"/>
          <p:cNvGrpSpPr/>
          <p:nvPr/>
        </p:nvGrpSpPr>
        <p:grpSpPr>
          <a:xfrm>
            <a:off x="-958483" y="1784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5" name="Group 33"/>
          <p:cNvGrpSpPr/>
          <p:nvPr/>
        </p:nvGrpSpPr>
        <p:grpSpPr>
          <a:xfrm>
            <a:off x="9677400" y="0"/>
            <a:ext cx="5391150" cy="1704746"/>
            <a:chOff x="10077450" y="0"/>
            <a:chExt cx="5391150" cy="1704746"/>
          </a:xfrm>
        </p:grpSpPr>
        <p:grpSp>
          <p:nvGrpSpPr>
            <p:cNvPr id="6" name="Group 41"/>
            <p:cNvGrpSpPr/>
            <p:nvPr/>
          </p:nvGrpSpPr>
          <p:grpSpPr>
            <a:xfrm>
              <a:off x="10077450" y="0"/>
              <a:ext cx="5391150" cy="1669287"/>
              <a:chOff x="10077450" y="0"/>
              <a:chExt cx="5391150" cy="1669287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10077450" y="0"/>
                <a:ext cx="5391150" cy="1554614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10259791" y="6853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PRESTASI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LEMBAGA/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INSTITUSI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047" y="130753"/>
              <a:ext cx="1627953" cy="1573993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-958483" y="6103035"/>
            <a:ext cx="8229600" cy="754965"/>
            <a:chOff x="-996583" y="2434137"/>
            <a:chExt cx="8229600" cy="754965"/>
          </a:xfrm>
        </p:grpSpPr>
        <p:pic>
          <p:nvPicPr>
            <p:cNvPr id="37" name="Picture 3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9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UNIT KEGIATAN MAHASISWA UKM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10" name="Group 50"/>
          <p:cNvGrpSpPr/>
          <p:nvPr/>
        </p:nvGrpSpPr>
        <p:grpSpPr>
          <a:xfrm>
            <a:off x="0" y="970705"/>
            <a:ext cx="6066971" cy="797291"/>
            <a:chOff x="0" y="970705"/>
            <a:chExt cx="6066971" cy="797291"/>
          </a:xfrm>
        </p:grpSpPr>
        <p:sp>
          <p:nvSpPr>
            <p:cNvPr id="41" name="Rectangle 40"/>
            <p:cNvSpPr/>
            <p:nvPr/>
          </p:nvSpPr>
          <p:spPr>
            <a:xfrm>
              <a:off x="1248230" y="1075844"/>
              <a:ext cx="4818741" cy="656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0288"/>
              <a:r>
                <a:rPr lang="en-US" sz="2000" dirty="0">
                  <a:solidFill>
                    <a:schemeClr val="tx1"/>
                  </a:solidFill>
                  <a:latin typeface="Geometr212 BkCn BT" pitchFamily="34" charset="0"/>
                </a:rPr>
                <a:t>PERINGKAT </a:t>
              </a:r>
              <a:r>
                <a:rPr lang="en-US" sz="2800" dirty="0">
                  <a:solidFill>
                    <a:srgbClr val="FF0000"/>
                  </a:solidFill>
                  <a:latin typeface="Arial Black" pitchFamily="34" charset="0"/>
                </a:rPr>
                <a:t>WEBSITE</a:t>
              </a:r>
            </a:p>
          </p:txBody>
        </p:sp>
        <p:sp>
          <p:nvSpPr>
            <p:cNvPr id="43" name="Freeform 42"/>
            <p:cNvSpPr/>
            <p:nvPr/>
          </p:nvSpPr>
          <p:spPr>
            <a:xfrm flipH="1">
              <a:off x="0" y="970705"/>
              <a:ext cx="1582057" cy="797291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26" name="Picture 2" descr="Image result for LOGO WEBSITE 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592487" y="1074059"/>
              <a:ext cx="640080" cy="640080"/>
            </a:xfrm>
            <a:prstGeom prst="rect">
              <a:avLst/>
            </a:prstGeom>
            <a:noFill/>
          </p:spPr>
        </p:pic>
      </p:grpSp>
      <p:sp>
        <p:nvSpPr>
          <p:cNvPr id="32" name="TextBox 31"/>
          <p:cNvSpPr txBox="1"/>
          <p:nvPr/>
        </p:nvSpPr>
        <p:spPr>
          <a:xfrm>
            <a:off x="3485155" y="5545365"/>
            <a:ext cx="2121093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d-ID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WEBOMETRICS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D4CF38DB-26E7-468A-A670-AA179189886C}"/>
              </a:ext>
            </a:extLst>
          </p:cNvPr>
          <p:cNvGrpSpPr/>
          <p:nvPr/>
        </p:nvGrpSpPr>
        <p:grpSpPr>
          <a:xfrm>
            <a:off x="2790440" y="1574212"/>
            <a:ext cx="3028931" cy="3028931"/>
            <a:chOff x="2790440" y="1574212"/>
            <a:chExt cx="3028931" cy="3028931"/>
          </a:xfrm>
        </p:grpSpPr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33AD66D6-C724-46E4-B148-2867F8AEA72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2790440" y="1574212"/>
              <a:ext cx="3028931" cy="3028931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xmlns="" id="{E619B6D4-71F2-4068-AA16-793291CF747A}"/>
                </a:ext>
              </a:extLst>
            </p:cNvPr>
            <p:cNvSpPr txBox="1"/>
            <p:nvPr/>
          </p:nvSpPr>
          <p:spPr>
            <a:xfrm>
              <a:off x="3608414" y="2803260"/>
              <a:ext cx="81304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xmlns="" id="{841C8900-25CF-4EB4-AD1D-3D615935BBA0}"/>
              </a:ext>
            </a:extLst>
          </p:cNvPr>
          <p:cNvSpPr txBox="1"/>
          <p:nvPr/>
        </p:nvSpPr>
        <p:spPr>
          <a:xfrm>
            <a:off x="3064091" y="4415068"/>
            <a:ext cx="1911101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PROVINSI</a:t>
            </a:r>
          </a:p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LAMPUNG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85 PTN/PTS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xmlns="" id="{685A56BA-4097-4705-80DD-D2F28EBC319F}"/>
              </a:ext>
            </a:extLst>
          </p:cNvPr>
          <p:cNvGrpSpPr/>
          <p:nvPr/>
        </p:nvGrpSpPr>
        <p:grpSpPr>
          <a:xfrm>
            <a:off x="4688481" y="1594204"/>
            <a:ext cx="3028931" cy="3028931"/>
            <a:chOff x="4830466" y="1726612"/>
            <a:chExt cx="3028931" cy="3028931"/>
          </a:xfrm>
        </p:grpSpPr>
        <p:pic>
          <p:nvPicPr>
            <p:cNvPr id="40" name="Picture 39">
              <a:extLst>
                <a:ext uri="{FF2B5EF4-FFF2-40B4-BE49-F238E27FC236}">
                  <a16:creationId xmlns:a16="http://schemas.microsoft.com/office/drawing/2014/main" xmlns="" id="{54560FAC-572B-43F8-965E-DC5DE01D3744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4830466" y="1726612"/>
              <a:ext cx="3028931" cy="3028931"/>
            </a:xfrm>
            <a:prstGeom prst="rect">
              <a:avLst/>
            </a:prstGeom>
          </p:spPr>
        </p:pic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xmlns="" id="{86FB4CFE-1530-4BC7-9A1D-D059584CC273}"/>
                </a:ext>
              </a:extLst>
            </p:cNvPr>
            <p:cNvSpPr txBox="1"/>
            <p:nvPr/>
          </p:nvSpPr>
          <p:spPr>
            <a:xfrm>
              <a:off x="5648440" y="2955340"/>
              <a:ext cx="813044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xmlns="" id="{38B3E7D0-3DFC-4F6C-ABD9-01E6AA0E224C}"/>
              </a:ext>
            </a:extLst>
          </p:cNvPr>
          <p:cNvGrpSpPr/>
          <p:nvPr/>
        </p:nvGrpSpPr>
        <p:grpSpPr>
          <a:xfrm>
            <a:off x="6652846" y="1574212"/>
            <a:ext cx="3028931" cy="3028931"/>
            <a:chOff x="2790440" y="1574212"/>
            <a:chExt cx="3028931" cy="3028931"/>
          </a:xfrm>
        </p:grpSpPr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xmlns="" id="{A05CD7E3-F878-46E8-94B3-219A2AE05E2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2790440" y="1574212"/>
              <a:ext cx="3028931" cy="3028931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xmlns="" id="{1391437C-59F3-4E1A-9B32-387845E3E60A}"/>
                </a:ext>
              </a:extLst>
            </p:cNvPr>
            <p:cNvSpPr txBox="1"/>
            <p:nvPr/>
          </p:nvSpPr>
          <p:spPr>
            <a:xfrm>
              <a:off x="3608414" y="2815292"/>
              <a:ext cx="813043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4</a:t>
              </a:r>
              <a:endParaRPr lang="id-ID" sz="88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xmlns="" id="{F9691DAA-825D-4423-81E1-F7208D868434}"/>
              </a:ext>
            </a:extLst>
          </p:cNvPr>
          <p:cNvGrpSpPr/>
          <p:nvPr/>
        </p:nvGrpSpPr>
        <p:grpSpPr>
          <a:xfrm>
            <a:off x="8550887" y="1594204"/>
            <a:ext cx="3028931" cy="3028931"/>
            <a:chOff x="4830466" y="1726612"/>
            <a:chExt cx="3028931" cy="3028931"/>
          </a:xfrm>
        </p:grpSpPr>
        <p:pic>
          <p:nvPicPr>
            <p:cNvPr id="50" name="Picture 49">
              <a:extLst>
                <a:ext uri="{FF2B5EF4-FFF2-40B4-BE49-F238E27FC236}">
                  <a16:creationId xmlns:a16="http://schemas.microsoft.com/office/drawing/2014/main" xmlns="" id="{D8ED5CE6-F698-49FA-B9A7-280DB2DC90F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09360">
              <a:off x="4830466" y="1726612"/>
              <a:ext cx="3028931" cy="3028931"/>
            </a:xfrm>
            <a:prstGeom prst="rect">
              <a:avLst/>
            </a:prstGeom>
          </p:spPr>
        </p:pic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xmlns="" id="{243BB7B6-81BB-4557-8FB6-83030A506FDC}"/>
                </a:ext>
              </a:extLst>
            </p:cNvPr>
            <p:cNvSpPr txBox="1"/>
            <p:nvPr/>
          </p:nvSpPr>
          <p:spPr>
            <a:xfrm>
              <a:off x="5498402" y="2967692"/>
              <a:ext cx="69923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6</a:t>
              </a:r>
              <a:endParaRPr lang="id-ID" sz="8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xmlns="" id="{68FFF1DE-2D02-4754-A1E5-15200E662387}"/>
                </a:ext>
              </a:extLst>
            </p:cNvPr>
            <p:cNvSpPr txBox="1"/>
            <p:nvPr/>
          </p:nvSpPr>
          <p:spPr>
            <a:xfrm>
              <a:off x="5958579" y="2967692"/>
              <a:ext cx="69923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GB" sz="8800" b="1" dirty="0">
                  <a:solidFill>
                    <a:srgbClr val="002060"/>
                  </a:solidFill>
                  <a:latin typeface="Arial Narrow" panose="020B0606020202030204" pitchFamily="34" charset="0"/>
                  <a:cs typeface="Arial" panose="020B0604020202020204" pitchFamily="34" charset="0"/>
                </a:rPr>
                <a:t>7</a:t>
              </a:r>
              <a:endParaRPr lang="id-ID" sz="8800" b="1" dirty="0">
                <a:solidFill>
                  <a:srgbClr val="002060"/>
                </a:solidFill>
                <a:latin typeface="Arial Narrow" panose="020B0606020202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2" name="TextBox 51">
            <a:extLst>
              <a:ext uri="{FF2B5EF4-FFF2-40B4-BE49-F238E27FC236}">
                <a16:creationId xmlns:a16="http://schemas.microsoft.com/office/drawing/2014/main" xmlns="" id="{565D0267-41DB-4D67-9992-05988781F2E3}"/>
              </a:ext>
            </a:extLst>
          </p:cNvPr>
          <p:cNvSpPr txBox="1"/>
          <p:nvPr/>
        </p:nvSpPr>
        <p:spPr>
          <a:xfrm>
            <a:off x="4892533" y="4415068"/>
            <a:ext cx="2121093" cy="590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en-GB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PTS SE-SUMATERA</a:t>
            </a:r>
            <a:endParaRPr lang="id-ID" sz="2000" b="1" dirty="0">
              <a:solidFill>
                <a:srgbClr val="FFC000"/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xmlns="" id="{1CEC0702-9562-4F99-8F91-B09333A9AB68}"/>
              </a:ext>
            </a:extLst>
          </p:cNvPr>
          <p:cNvSpPr txBox="1"/>
          <p:nvPr/>
        </p:nvSpPr>
        <p:spPr>
          <a:xfrm>
            <a:off x="6804539" y="4415068"/>
            <a:ext cx="219315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PTMA</a:t>
            </a:r>
          </a:p>
          <a:p>
            <a:pPr algn="ctr">
              <a:lnSpc>
                <a:spcPct val="80000"/>
              </a:lnSpc>
            </a:pPr>
            <a:r>
              <a:rPr lang="id-ID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SE-INDONESIA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173 PTMA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xmlns="" id="{BF50C12C-B827-4A8E-8A3B-074AA7BE99ED}"/>
              </a:ext>
            </a:extLst>
          </p:cNvPr>
          <p:cNvSpPr txBox="1"/>
          <p:nvPr/>
        </p:nvSpPr>
        <p:spPr>
          <a:xfrm>
            <a:off x="8847611" y="4415068"/>
            <a:ext cx="2008610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id-ID" sz="2000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NASIONAL</a:t>
            </a:r>
          </a:p>
          <a:p>
            <a:pPr algn="ctr">
              <a:lnSpc>
                <a:spcPct val="80000"/>
              </a:lnSpc>
            </a:pPr>
            <a:r>
              <a:rPr lang="id-ID" b="1" dirty="0">
                <a:solidFill>
                  <a:srgbClr val="FFC000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PTN DAN PTS</a:t>
            </a:r>
          </a:p>
          <a:p>
            <a:pPr algn="ctr">
              <a:lnSpc>
                <a:spcPct val="80000"/>
              </a:lnSpc>
            </a:pPr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dari 4443 PTN/PTS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B25054C2-A150-4FE3-9DDE-41EBC93C05C7}"/>
              </a:ext>
            </a:extLst>
          </p:cNvPr>
          <p:cNvSpPr/>
          <p:nvPr/>
        </p:nvSpPr>
        <p:spPr>
          <a:xfrm>
            <a:off x="3411346" y="5352571"/>
            <a:ext cx="75566" cy="469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xmlns="" id="{49D70104-CCEF-4FA0-BC63-7A8FD0A9B9E0}"/>
              </a:ext>
            </a:extLst>
          </p:cNvPr>
          <p:cNvSpPr/>
          <p:nvPr/>
        </p:nvSpPr>
        <p:spPr>
          <a:xfrm>
            <a:off x="5661564" y="5352571"/>
            <a:ext cx="75566" cy="46976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xmlns="" id="{1EC96CDA-8DC2-4095-9C97-79CC8E126690}"/>
              </a:ext>
            </a:extLst>
          </p:cNvPr>
          <p:cNvSpPr txBox="1"/>
          <p:nvPr/>
        </p:nvSpPr>
        <p:spPr>
          <a:xfrm>
            <a:off x="3485155" y="5414520"/>
            <a:ext cx="705642" cy="243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d-ID" sz="1200" dirty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VERSI</a:t>
            </a: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xmlns="" id="{194807DD-760B-4469-93F1-91FA9D47ADEB}"/>
              </a:ext>
            </a:extLst>
          </p:cNvPr>
          <p:cNvSpPr txBox="1"/>
          <p:nvPr/>
        </p:nvSpPr>
        <p:spPr>
          <a:xfrm>
            <a:off x="5814848" y="5545365"/>
            <a:ext cx="1467068" cy="3193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en-GB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JULI</a:t>
            </a:r>
            <a:r>
              <a:rPr lang="id-ID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 </a:t>
            </a:r>
            <a:r>
              <a:rPr lang="en-GB" dirty="0">
                <a:solidFill>
                  <a:schemeClr val="bg1"/>
                </a:solidFill>
                <a:latin typeface="Arial Black" pitchFamily="34" charset="0"/>
                <a:cs typeface="Arial" pitchFamily="34" charset="0"/>
              </a:rPr>
              <a:t>2020</a:t>
            </a:r>
            <a:endParaRPr lang="id-ID" dirty="0">
              <a:solidFill>
                <a:schemeClr val="bg1"/>
              </a:solidFill>
              <a:latin typeface="Arial Black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xmlns="" id="{49674C90-D54F-4D74-8358-5E7558531C4E}"/>
              </a:ext>
            </a:extLst>
          </p:cNvPr>
          <p:cNvSpPr txBox="1"/>
          <p:nvPr/>
        </p:nvSpPr>
        <p:spPr>
          <a:xfrm>
            <a:off x="5814848" y="5414520"/>
            <a:ext cx="526106" cy="243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</a:pPr>
            <a:r>
              <a:rPr lang="id-ID" sz="1200" dirty="0">
                <a:solidFill>
                  <a:srgbClr val="FFC000"/>
                </a:solidFill>
                <a:latin typeface="Arial Black" pitchFamily="34" charset="0"/>
                <a:cs typeface="Arial" pitchFamily="34" charset="0"/>
              </a:rPr>
              <a:t>PER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500"/>
                            </p:stCondLst>
                            <p:childTnLst>
                              <p:par>
                                <p:cTn id="2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4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500"/>
                            </p:stCondLst>
                            <p:childTnLst>
                              <p:par>
                                <p:cTn id="4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0"/>
                            </p:stCondLst>
                            <p:childTnLst>
                              <p:par>
                                <p:cTn id="5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5500"/>
                            </p:stCondLst>
                            <p:childTnLst>
                              <p:par>
                                <p:cTn id="59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6000"/>
                            </p:stCondLst>
                            <p:childTnLst>
                              <p:par>
                                <p:cTn id="6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6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7000"/>
                            </p:stCondLst>
                            <p:childTnLst>
                              <p:par>
                                <p:cTn id="7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7500"/>
                            </p:stCondLst>
                            <p:childTnLst>
                              <p:par>
                                <p:cTn id="7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81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8000"/>
                            </p:stCondLst>
                            <p:childTnLst>
                              <p:par>
                                <p:cTn id="8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8500"/>
                            </p:stCondLst>
                            <p:childTnLst>
                              <p:par>
                                <p:cTn id="89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9000"/>
                            </p:stCondLst>
                            <p:childTnLst>
                              <p:par>
                                <p:cTn id="9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95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32" grpId="0"/>
      <p:bldP spid="34" grpId="0"/>
      <p:bldP spid="52" grpId="0"/>
      <p:bldP spid="53" grpId="0"/>
      <p:bldP spid="54" grpId="0"/>
      <p:bldP spid="24" grpId="0" animBg="1"/>
      <p:bldP spid="58" grpId="0" animBg="1"/>
      <p:bldP spid="59" grpId="0"/>
      <p:bldP spid="60" grpId="0"/>
      <p:bldP spid="61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784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en-US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PRESTASI LEMBAGA/INSTITUSI</a:t>
              </a: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852491"/>
            <a:ext cx="10891840" cy="5091109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grpSp>
        <p:nvGrpSpPr>
          <p:cNvPr id="5" name="Group 33"/>
          <p:cNvGrpSpPr/>
          <p:nvPr/>
        </p:nvGrpSpPr>
        <p:grpSpPr>
          <a:xfrm>
            <a:off x="9677400" y="0"/>
            <a:ext cx="5391150" cy="1704746"/>
            <a:chOff x="10077450" y="0"/>
            <a:chExt cx="5391150" cy="1704746"/>
          </a:xfrm>
        </p:grpSpPr>
        <p:grpSp>
          <p:nvGrpSpPr>
            <p:cNvPr id="6" name="Group 41"/>
            <p:cNvGrpSpPr/>
            <p:nvPr/>
          </p:nvGrpSpPr>
          <p:grpSpPr>
            <a:xfrm>
              <a:off x="10077450" y="0"/>
              <a:ext cx="5391150" cy="1669287"/>
              <a:chOff x="10077450" y="0"/>
              <a:chExt cx="5391150" cy="1669287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10077450" y="0"/>
                <a:ext cx="5391150" cy="1554614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10259791" y="6853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PRESTASI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LEMBAGA/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en-US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INSTITUSI</a:t>
                </a: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047" y="130753"/>
              <a:ext cx="1627953" cy="1573993"/>
            </a:xfrm>
            <a:prstGeom prst="rect">
              <a:avLst/>
            </a:prstGeom>
          </p:spPr>
        </p:pic>
      </p:grpSp>
      <p:grpSp>
        <p:nvGrpSpPr>
          <p:cNvPr id="9" name="Group 43"/>
          <p:cNvGrpSpPr/>
          <p:nvPr/>
        </p:nvGrpSpPr>
        <p:grpSpPr>
          <a:xfrm>
            <a:off x="-958483" y="6103035"/>
            <a:ext cx="8229600" cy="754965"/>
            <a:chOff x="-996583" y="2434137"/>
            <a:chExt cx="8229600" cy="754965"/>
          </a:xfrm>
        </p:grpSpPr>
        <p:pic>
          <p:nvPicPr>
            <p:cNvPr id="37" name="Picture 3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9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UNIT KEGIATAN MAHASISWA UKM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52" name="TextBox 51"/>
          <p:cNvSpPr txBox="1"/>
          <p:nvPr/>
        </p:nvSpPr>
        <p:spPr>
          <a:xfrm>
            <a:off x="1003300" y="1857828"/>
            <a:ext cx="1090929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>
                <a:gradFill flip="none" rotWithShape="1">
                  <a:gsLst>
                    <a:gs pos="0">
                      <a:srgbClr val="FFFF00">
                        <a:tint val="66000"/>
                        <a:satMod val="160000"/>
                      </a:srgbClr>
                    </a:gs>
                    <a:gs pos="50000">
                      <a:srgbClr val="FFFF00">
                        <a:tint val="44500"/>
                        <a:satMod val="160000"/>
                      </a:srgbClr>
                    </a:gs>
                    <a:gs pos="100000">
                      <a:srgbClr val="FFFF00">
                        <a:tint val="23500"/>
                        <a:satMod val="160000"/>
                      </a:srgbClr>
                    </a:gs>
                  </a:gsLst>
                  <a:lin ang="16200000" scaled="1"/>
                  <a:tileRect/>
                </a:gradFill>
                <a:latin typeface="Arial Black" pitchFamily="34" charset="0"/>
              </a:rPr>
              <a:t>LEMBAGA PENGABDIAN PADA MASYARAKAT</a:t>
            </a:r>
          </a:p>
          <a:p>
            <a:pPr algn="ctr"/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N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V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S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D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I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Y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H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 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M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R</a:t>
            </a:r>
            <a:r>
              <a:rPr lang="id-ID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r>
              <a:rPr lang="en-US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0" y="970705"/>
            <a:ext cx="8984344" cy="797291"/>
            <a:chOff x="0" y="970705"/>
            <a:chExt cx="8984344" cy="797291"/>
          </a:xfrm>
        </p:grpSpPr>
        <p:sp>
          <p:nvSpPr>
            <p:cNvPr id="41" name="Rectangle 40"/>
            <p:cNvSpPr/>
            <p:nvPr/>
          </p:nvSpPr>
          <p:spPr>
            <a:xfrm>
              <a:off x="1248232" y="1075844"/>
              <a:ext cx="7736112" cy="65675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030288"/>
              <a:r>
                <a:rPr lang="en-US" dirty="0">
                  <a:solidFill>
                    <a:schemeClr val="tx1"/>
                  </a:solidFill>
                  <a:latin typeface="Geometr212 BkCn BT" pitchFamily="34" charset="0"/>
                </a:rPr>
                <a:t>PERINGKAT</a:t>
              </a:r>
              <a:r>
                <a:rPr lang="en-US" sz="2000" dirty="0">
                  <a:solidFill>
                    <a:schemeClr val="tx1"/>
                  </a:solidFill>
                  <a:latin typeface="Geometr212 BkCn BT" pitchFamily="34" charset="0"/>
                </a:rPr>
                <a:t> </a:t>
              </a:r>
              <a:r>
                <a:rPr lang="en-US" sz="2800" dirty="0">
                  <a:solidFill>
                    <a:srgbClr val="FF0000"/>
                  </a:solidFill>
                  <a:latin typeface="Arial Black" pitchFamily="34" charset="0"/>
                </a:rPr>
                <a:t>LPPM </a:t>
              </a:r>
              <a:r>
                <a:rPr lang="en-US" sz="2800" dirty="0">
                  <a:solidFill>
                    <a:schemeClr val="tx1"/>
                  </a:solidFill>
                  <a:latin typeface="Arial Black" pitchFamily="34" charset="0"/>
                </a:rPr>
                <a:t>      </a:t>
              </a:r>
              <a:r>
                <a:rPr lang="en-US" sz="2400" dirty="0">
                  <a:solidFill>
                    <a:schemeClr val="tx1"/>
                  </a:solidFill>
                  <a:latin typeface="Franklin Gothic Medium Cond" pitchFamily="34" charset="0"/>
                </a:rPr>
                <a:t>DRPM KEMENRISTEK DIKTI</a:t>
              </a:r>
              <a:endParaRPr lang="en-US" sz="2000" dirty="0">
                <a:solidFill>
                  <a:schemeClr val="tx1"/>
                </a:solidFill>
                <a:latin typeface="Franklin Gothic Medium Cond" pitchFamily="34" charset="0"/>
              </a:endParaRPr>
            </a:p>
          </p:txBody>
        </p:sp>
        <p:pic>
          <p:nvPicPr>
            <p:cNvPr id="49154" name="Picture 2" descr="Image result for pengabdian masyarakat 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1403805" y="1077686"/>
              <a:ext cx="976539" cy="649513"/>
            </a:xfrm>
            <a:prstGeom prst="rect">
              <a:avLst/>
            </a:prstGeom>
            <a:noFill/>
          </p:spPr>
        </p:pic>
        <p:pic>
          <p:nvPicPr>
            <p:cNvPr id="49156" name="Picture 4" descr="Image result for DRPM Kemenristek Dikti 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5109042" y="1088571"/>
              <a:ext cx="640080" cy="597408"/>
            </a:xfrm>
            <a:prstGeom prst="rect">
              <a:avLst/>
            </a:prstGeom>
            <a:noFill/>
          </p:spPr>
        </p:pic>
        <p:sp>
          <p:nvSpPr>
            <p:cNvPr id="54" name="Freeform 53"/>
            <p:cNvSpPr/>
            <p:nvPr/>
          </p:nvSpPr>
          <p:spPr>
            <a:xfrm flipH="1">
              <a:off x="0" y="970705"/>
              <a:ext cx="1582057" cy="797291"/>
            </a:xfrm>
            <a:custGeom>
              <a:avLst/>
              <a:gdLst>
                <a:gd name="connsiteX0" fmla="*/ 5676900 w 5695950"/>
                <a:gd name="connsiteY0" fmla="*/ 0 h 3886200"/>
                <a:gd name="connsiteX1" fmla="*/ 5676900 w 5695950"/>
                <a:gd name="connsiteY1" fmla="*/ 38100 h 3886200"/>
                <a:gd name="connsiteX2" fmla="*/ 3829050 w 5695950"/>
                <a:gd name="connsiteY2" fmla="*/ 19050 h 3886200"/>
                <a:gd name="connsiteX3" fmla="*/ 1162050 w 5695950"/>
                <a:gd name="connsiteY3" fmla="*/ 38100 h 3886200"/>
                <a:gd name="connsiteX4" fmla="*/ 1162050 w 5695950"/>
                <a:gd name="connsiteY4" fmla="*/ 38100 h 3886200"/>
                <a:gd name="connsiteX5" fmla="*/ 0 w 5695950"/>
                <a:gd name="connsiteY5" fmla="*/ 3886200 h 3886200"/>
                <a:gd name="connsiteX6" fmla="*/ 5695950 w 5695950"/>
                <a:gd name="connsiteY6" fmla="*/ 3886200 h 3886200"/>
                <a:gd name="connsiteX7" fmla="*/ 5676900 w 5695950"/>
                <a:gd name="connsiteY7" fmla="*/ 0 h 388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695950" h="3886200">
                  <a:moveTo>
                    <a:pt x="5676900" y="0"/>
                  </a:moveTo>
                  <a:lnTo>
                    <a:pt x="5676900" y="38100"/>
                  </a:lnTo>
                  <a:lnTo>
                    <a:pt x="3829050" y="19050"/>
                  </a:lnTo>
                  <a:lnTo>
                    <a:pt x="1162050" y="38100"/>
                  </a:lnTo>
                  <a:lnTo>
                    <a:pt x="1162050" y="38100"/>
                  </a:lnTo>
                  <a:lnTo>
                    <a:pt x="0" y="3886200"/>
                  </a:lnTo>
                  <a:lnTo>
                    <a:pt x="5695950" y="3886200"/>
                  </a:lnTo>
                  <a:lnTo>
                    <a:pt x="5676900" y="0"/>
                  </a:lnTo>
                  <a:close/>
                </a:path>
              </a:pathLst>
            </a:custGeom>
            <a:solidFill>
              <a:srgbClr val="EA391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5718631" y="1045029"/>
              <a:ext cx="636713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>
                  <a:latin typeface="Franklin Gothic Medium Cond" pitchFamily="34" charset="0"/>
                </a:rPr>
                <a:t>VERSI</a:t>
              </a:r>
              <a:endParaRPr lang="en-US" sz="1600" dirty="0"/>
            </a:p>
          </p:txBody>
        </p:sp>
      </p:grpSp>
      <p:sp>
        <p:nvSpPr>
          <p:cNvPr id="107" name="TextBox 106"/>
          <p:cNvSpPr txBox="1"/>
          <p:nvPr/>
        </p:nvSpPr>
        <p:spPr>
          <a:xfrm>
            <a:off x="1016000" y="5308592"/>
            <a:ext cx="10896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bg1"/>
                </a:solidFill>
                <a:latin typeface="Franklin Gothic Medium Cond" pitchFamily="34" charset="0"/>
              </a:rPr>
              <a:t>(BERDASARKAN SURAT KEPUTUSAN DIRJEN PENGUATAN RISBANG NOMOR 44/E/KPT/2017 TANGGAL 10 AGUSTUS 2017)</a:t>
            </a:r>
          </a:p>
        </p:txBody>
      </p:sp>
      <p:pic>
        <p:nvPicPr>
          <p:cNvPr id="100" name="Picture 99" descr="000.png"/>
          <p:cNvPicPr>
            <a:picLocks noChangeAspect="1"/>
          </p:cNvPicPr>
          <p:nvPr/>
        </p:nvPicPr>
        <p:blipFill>
          <a:blip r:embed="rId8" cstate="print"/>
          <a:srcRect l="3293" t="27763" r="80909"/>
          <a:stretch>
            <a:fillRect/>
          </a:stretch>
        </p:blipFill>
        <p:spPr>
          <a:xfrm>
            <a:off x="1308100" y="2844800"/>
            <a:ext cx="1752600" cy="1897779"/>
          </a:xfrm>
          <a:prstGeom prst="rect">
            <a:avLst/>
          </a:prstGeom>
        </p:spPr>
      </p:pic>
      <p:pic>
        <p:nvPicPr>
          <p:cNvPr id="101" name="Picture 100" descr="000.png"/>
          <p:cNvPicPr>
            <a:picLocks noChangeAspect="1"/>
          </p:cNvPicPr>
          <p:nvPr/>
        </p:nvPicPr>
        <p:blipFill>
          <a:blip r:embed="rId8" cstate="print"/>
          <a:srcRect l="19663" t="27763" r="64997"/>
          <a:stretch>
            <a:fillRect/>
          </a:stretch>
        </p:blipFill>
        <p:spPr>
          <a:xfrm>
            <a:off x="3195320" y="2851469"/>
            <a:ext cx="1701800" cy="1897779"/>
          </a:xfrm>
          <a:prstGeom prst="rect">
            <a:avLst/>
          </a:prstGeom>
        </p:spPr>
      </p:pic>
      <p:pic>
        <p:nvPicPr>
          <p:cNvPr id="102" name="Picture 101" descr="000.png"/>
          <p:cNvPicPr>
            <a:picLocks noChangeAspect="1"/>
          </p:cNvPicPr>
          <p:nvPr/>
        </p:nvPicPr>
        <p:blipFill>
          <a:blip r:embed="rId8" cstate="print"/>
          <a:srcRect l="36034" t="27763" r="44619"/>
          <a:stretch>
            <a:fillRect/>
          </a:stretch>
        </p:blipFill>
        <p:spPr>
          <a:xfrm>
            <a:off x="4940300" y="2844800"/>
            <a:ext cx="2146300" cy="1897779"/>
          </a:xfrm>
          <a:prstGeom prst="rect">
            <a:avLst/>
          </a:prstGeom>
        </p:spPr>
      </p:pic>
      <p:pic>
        <p:nvPicPr>
          <p:cNvPr id="103" name="Picture 102" descr="000.png"/>
          <p:cNvPicPr>
            <a:picLocks noChangeAspect="1"/>
          </p:cNvPicPr>
          <p:nvPr/>
        </p:nvPicPr>
        <p:blipFill>
          <a:blip r:embed="rId8" cstate="print"/>
          <a:srcRect l="55266" t="27763" r="24357"/>
          <a:stretch>
            <a:fillRect/>
          </a:stretch>
        </p:blipFill>
        <p:spPr>
          <a:xfrm>
            <a:off x="7073900" y="2844800"/>
            <a:ext cx="2260600" cy="1897779"/>
          </a:xfrm>
          <a:prstGeom prst="rect">
            <a:avLst/>
          </a:prstGeom>
        </p:spPr>
      </p:pic>
      <p:pic>
        <p:nvPicPr>
          <p:cNvPr id="104" name="Picture 103" descr="000.png"/>
          <p:cNvPicPr>
            <a:picLocks noChangeAspect="1"/>
          </p:cNvPicPr>
          <p:nvPr/>
        </p:nvPicPr>
        <p:blipFill>
          <a:blip r:embed="rId8" cstate="print"/>
          <a:srcRect l="75071" t="27763" r="4323"/>
          <a:stretch>
            <a:fillRect/>
          </a:stretch>
        </p:blipFill>
        <p:spPr>
          <a:xfrm>
            <a:off x="9271000" y="2844800"/>
            <a:ext cx="2286000" cy="1897779"/>
          </a:xfrm>
          <a:prstGeom prst="rect">
            <a:avLst/>
          </a:prstGeom>
        </p:spPr>
      </p:pic>
      <p:sp>
        <p:nvSpPr>
          <p:cNvPr id="105" name="TextBox 104"/>
          <p:cNvSpPr txBox="1"/>
          <p:nvPr/>
        </p:nvSpPr>
        <p:spPr>
          <a:xfrm>
            <a:off x="990600" y="5054592"/>
            <a:ext cx="1087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d-ID" dirty="0">
                <a:solidFill>
                  <a:schemeClr val="bg1"/>
                </a:solidFill>
                <a:latin typeface="Arial Black" pitchFamily="34" charset="0"/>
              </a:rPr>
              <a:t>CLUSTER 2 – VERY GOOD (SANGAT BAGUS)</a:t>
            </a:r>
            <a:endParaRPr lang="en-US" dirty="0">
              <a:solidFill>
                <a:schemeClr val="bg1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5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500"/>
                            </p:stCondLst>
                            <p:childTnLst>
                              <p:par>
                                <p:cTn id="3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000"/>
                            </p:stCondLst>
                            <p:childTnLst>
                              <p:par>
                                <p:cTn id="42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19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000"/>
                            </p:stCondLst>
                            <p:childTnLst>
                              <p:par>
                                <p:cTn id="5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500"/>
                            </p:stCondLst>
                            <p:childTnLst>
                              <p:par>
                                <p:cTn id="56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5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52" grpId="0"/>
      <p:bldP spid="107" grpId="0"/>
      <p:bldP spid="10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43"/>
          <p:cNvGrpSpPr/>
          <p:nvPr/>
        </p:nvGrpSpPr>
        <p:grpSpPr>
          <a:xfrm>
            <a:off x="-958483" y="178485"/>
            <a:ext cx="8229600" cy="754965"/>
            <a:chOff x="-996583" y="2434137"/>
            <a:chExt cx="8229600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UNIT KEGIATAN MAHASISWA UKM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7" name="Rectangle 26"/>
          <p:cNvSpPr/>
          <p:nvPr/>
        </p:nvSpPr>
        <p:spPr>
          <a:xfrm>
            <a:off x="1014410" y="852491"/>
            <a:ext cx="10891840" cy="5091109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grpSp>
        <p:nvGrpSpPr>
          <p:cNvPr id="34" name="Group 33"/>
          <p:cNvGrpSpPr/>
          <p:nvPr/>
        </p:nvGrpSpPr>
        <p:grpSpPr>
          <a:xfrm>
            <a:off x="9677400" y="-36689"/>
            <a:ext cx="5391150" cy="1741435"/>
            <a:chOff x="10077450" y="-22175"/>
            <a:chExt cx="5391150" cy="1741435"/>
          </a:xfrm>
        </p:grpSpPr>
        <p:grpSp>
          <p:nvGrpSpPr>
            <p:cNvPr id="10" name="Group 41"/>
            <p:cNvGrpSpPr/>
            <p:nvPr/>
          </p:nvGrpSpPr>
          <p:grpSpPr>
            <a:xfrm>
              <a:off x="10077450" y="-22175"/>
              <a:ext cx="5391150" cy="1662434"/>
              <a:chOff x="10077450" y="-22175"/>
              <a:chExt cx="5391150" cy="1662434"/>
            </a:xfrm>
          </p:grpSpPr>
          <p:sp>
            <p:nvSpPr>
              <p:cNvPr id="7" name="Freeform 6"/>
              <p:cNvSpPr/>
              <p:nvPr/>
            </p:nvSpPr>
            <p:spPr>
              <a:xfrm flipH="1">
                <a:off x="10077450" y="0"/>
                <a:ext cx="5391150" cy="1554614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" name="Title 1"/>
              <p:cNvSpPr txBox="1">
                <a:spLocks/>
              </p:cNvSpPr>
              <p:nvPr/>
            </p:nvSpPr>
            <p:spPr>
              <a:xfrm>
                <a:off x="10259791" y="-22175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UNIT</a:t>
                </a:r>
                <a:endParaRPr lang="en-US" sz="14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  <a:p>
                <a:pPr algn="ctr">
                  <a:lnSpc>
                    <a:spcPct val="70000"/>
                  </a:lnSpc>
                </a:pPr>
                <a:r>
                  <a:rPr lang="id-ID" sz="1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KEGIATAN</a:t>
                </a:r>
                <a:br>
                  <a:rPr lang="id-ID" sz="1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</a:br>
                <a:r>
                  <a:rPr lang="id-ID" sz="16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MAHASISWA</a:t>
                </a:r>
                <a:endParaRPr lang="en-US" sz="14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33" name="Picture 32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4047" y="145267"/>
              <a:ext cx="1627953" cy="1573993"/>
            </a:xfrm>
            <a:prstGeom prst="rect">
              <a:avLst/>
            </a:prstGeom>
          </p:spPr>
        </p:pic>
      </p:grpSp>
      <p:grpSp>
        <p:nvGrpSpPr>
          <p:cNvPr id="36" name="Group 43"/>
          <p:cNvGrpSpPr/>
          <p:nvPr/>
        </p:nvGrpSpPr>
        <p:grpSpPr>
          <a:xfrm>
            <a:off x="-958483" y="6103035"/>
            <a:ext cx="8229600" cy="754965"/>
            <a:chOff x="-996583" y="2434137"/>
            <a:chExt cx="8229600" cy="754965"/>
          </a:xfrm>
        </p:grpSpPr>
        <p:pic>
          <p:nvPicPr>
            <p:cNvPr id="37" name="Picture 36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39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KERJASAMA INTERNASIONAL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pic>
        <p:nvPicPr>
          <p:cNvPr id="50" name="Picture 49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263" y="4172525"/>
            <a:ext cx="968739" cy="968739"/>
          </a:xfrm>
          <a:prstGeom prst="rect">
            <a:avLst/>
          </a:prstGeom>
        </p:spPr>
      </p:pic>
      <p:pic>
        <p:nvPicPr>
          <p:cNvPr id="51" name="Picture 5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469" y="4114855"/>
            <a:ext cx="1026409" cy="1026409"/>
          </a:xfrm>
          <a:prstGeom prst="rect">
            <a:avLst/>
          </a:prstGeom>
        </p:spPr>
      </p:pic>
      <p:pic>
        <p:nvPicPr>
          <p:cNvPr id="52" name="Picture 51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6752" y="4163923"/>
            <a:ext cx="931480" cy="931480"/>
          </a:xfrm>
          <a:prstGeom prst="rect">
            <a:avLst/>
          </a:prstGeom>
        </p:spPr>
      </p:pic>
      <p:pic>
        <p:nvPicPr>
          <p:cNvPr id="53" name="Picture 52"/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0743" y="4118737"/>
            <a:ext cx="962378" cy="968739"/>
          </a:xfrm>
          <a:prstGeom prst="rect">
            <a:avLst/>
          </a:prstGeom>
        </p:spPr>
      </p:pic>
      <p:pic>
        <p:nvPicPr>
          <p:cNvPr id="54" name="Picture 5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0664" y="4155996"/>
            <a:ext cx="931480" cy="931480"/>
          </a:xfrm>
          <a:prstGeom prst="rect">
            <a:avLst/>
          </a:prstGeom>
        </p:spPr>
      </p:pic>
      <p:pic>
        <p:nvPicPr>
          <p:cNvPr id="55" name="Picture 5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0917" y="1284726"/>
            <a:ext cx="2125809" cy="2125809"/>
          </a:xfrm>
          <a:prstGeom prst="rect">
            <a:avLst/>
          </a:prstGeom>
        </p:spPr>
      </p:pic>
      <p:pic>
        <p:nvPicPr>
          <p:cNvPr id="56" name="Picture 55"/>
          <p:cNvPicPr>
            <a:picLocks noChangeAspect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6443" y="1512201"/>
            <a:ext cx="1454971" cy="1454971"/>
          </a:xfrm>
          <a:prstGeom prst="rect">
            <a:avLst/>
          </a:prstGeom>
        </p:spPr>
      </p:pic>
      <p:grpSp>
        <p:nvGrpSpPr>
          <p:cNvPr id="57" name="Group 56"/>
          <p:cNvGrpSpPr/>
          <p:nvPr/>
        </p:nvGrpSpPr>
        <p:grpSpPr>
          <a:xfrm>
            <a:off x="4006977" y="1644012"/>
            <a:ext cx="1192294" cy="1192294"/>
            <a:chOff x="3867028" y="2724028"/>
            <a:chExt cx="1409945" cy="1409945"/>
          </a:xfrm>
        </p:grpSpPr>
        <p:sp>
          <p:nvSpPr>
            <p:cNvPr id="58" name="Oval 57"/>
            <p:cNvSpPr/>
            <p:nvPr/>
          </p:nvSpPr>
          <p:spPr>
            <a:xfrm>
              <a:off x="4122000" y="2979000"/>
              <a:ext cx="900000" cy="900000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d-ID"/>
            </a:p>
          </p:txBody>
        </p:sp>
        <p:pic>
          <p:nvPicPr>
            <p:cNvPr id="59" name="Picture 58"/>
            <p:cNvPicPr>
              <a:picLocks noChangeAspect="1"/>
            </p:cNvPicPr>
            <p:nvPr/>
          </p:nvPicPr>
          <p:blipFill>
            <a:blip r:embed="rId1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7028" y="2724028"/>
              <a:ext cx="1409945" cy="1409945"/>
            </a:xfrm>
            <a:prstGeom prst="rect">
              <a:avLst/>
            </a:prstGeom>
          </p:spPr>
        </p:pic>
      </p:grpSp>
      <p:pic>
        <p:nvPicPr>
          <p:cNvPr id="60" name="Picture 59"/>
          <p:cNvPicPr>
            <a:picLocks noChangeAspect="1"/>
          </p:cNvPicPr>
          <p:nvPr/>
        </p:nvPicPr>
        <p:blipFill>
          <a:blip r:embed="rId13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881" y="1605502"/>
            <a:ext cx="1264319" cy="1266794"/>
          </a:xfrm>
          <a:prstGeom prst="rect">
            <a:avLst/>
          </a:prstGeom>
        </p:spPr>
      </p:pic>
      <p:pic>
        <p:nvPicPr>
          <p:cNvPr id="61" name="Picture 60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6930" y="1826439"/>
            <a:ext cx="1701811" cy="839368"/>
          </a:xfrm>
          <a:prstGeom prst="rect">
            <a:avLst/>
          </a:prstGeom>
        </p:spPr>
      </p:pic>
      <p:sp>
        <p:nvSpPr>
          <p:cNvPr id="62" name="Rectangle 61"/>
          <p:cNvSpPr/>
          <p:nvPr/>
        </p:nvSpPr>
        <p:spPr>
          <a:xfrm>
            <a:off x="5046520" y="3431080"/>
            <a:ext cx="2093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Ikatan Mahasiswa Muhammadiyah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246672" y="5233030"/>
            <a:ext cx="209350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Paduan Suara</a:t>
            </a:r>
          </a:p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Mentari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3560463" y="3099667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Tapak Suci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8361052" y="3080617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PIK-M UM Metro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1691314" y="3099667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KSR-PMI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1476949" y="5284670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MAPALA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6626389" y="3086220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Hizbul Wathan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5060946" y="5247961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Teater Mentari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178036" y="5240567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PRAMUKA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8897979" y="5245050"/>
            <a:ext cx="209350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Century Gothic" pitchFamily="34" charset="0"/>
                <a:cs typeface="Arial" panose="020B0604020202020204" pitchFamily="34" charset="0"/>
              </a:rPr>
              <a:t>Olah Raga</a:t>
            </a:r>
            <a:endParaRPr lang="en-US" sz="16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1" dur="25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250"/>
                            </p:stCondLst>
                            <p:childTnLst>
                              <p:par>
                                <p:cTn id="2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5" dur="25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1500"/>
                            </p:stCondLst>
                            <p:childTnLst>
                              <p:par>
                                <p:cTn id="2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9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750"/>
                            </p:stCondLst>
                            <p:childTnLst>
                              <p:par>
                                <p:cTn id="3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3" dur="25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7" dur="25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250"/>
                            </p:stCondLst>
                            <p:childTnLst>
                              <p:par>
                                <p:cTn id="3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1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2500"/>
                            </p:stCondLst>
                            <p:childTnLst>
                              <p:par>
                                <p:cTn id="4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5" dur="25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750"/>
                            </p:stCondLst>
                            <p:childTnLst>
                              <p:par>
                                <p:cTn id="4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9" dur="25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3000"/>
                            </p:stCondLst>
                            <p:childTnLst>
                              <p:par>
                                <p:cTn id="5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3" dur="25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3250"/>
                            </p:stCondLst>
                            <p:childTnLst>
                              <p:par>
                                <p:cTn id="5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7" dur="25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3500"/>
                            </p:stCondLst>
                            <p:childTnLst>
                              <p:par>
                                <p:cTn id="5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1" dur="25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750"/>
                            </p:stCondLst>
                            <p:childTnLst>
                              <p:par>
                                <p:cTn id="6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5" dur="25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4000"/>
                            </p:stCondLst>
                            <p:childTnLst>
                              <p:par>
                                <p:cTn id="6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69" dur="25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4250"/>
                            </p:stCondLst>
                            <p:childTnLst>
                              <p:par>
                                <p:cTn id="7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3" dur="25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4500"/>
                            </p:stCondLst>
                            <p:childTnLst>
                              <p:par>
                                <p:cTn id="7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7" dur="25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4750"/>
                            </p:stCondLst>
                            <p:childTnLst>
                              <p:par>
                                <p:cTn id="7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1" dur="25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0"/>
                            </p:stCondLst>
                            <p:childTnLst>
                              <p:par>
                                <p:cTn id="83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5" dur="25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250"/>
                            </p:stCondLst>
                            <p:childTnLst>
                              <p:par>
                                <p:cTn id="8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89" dur="25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5500"/>
                            </p:stCondLst>
                            <p:childTnLst>
                              <p:par>
                                <p:cTn id="9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3" dur="25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5750"/>
                            </p:stCondLst>
                            <p:childTnLst>
                              <p:par>
                                <p:cTn id="95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97" dur="25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62" grpId="0"/>
      <p:bldP spid="63" grpId="0"/>
      <p:bldP spid="64" grpId="0"/>
      <p:bldP spid="65" grpId="0"/>
      <p:bldP spid="66" grpId="0"/>
      <p:bldP spid="67" grpId="0"/>
      <p:bldP spid="68" grpId="0"/>
      <p:bldP spid="69" grpId="0"/>
      <p:bldP spid="70" grpId="0"/>
      <p:bldP spid="71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sejarah-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358255" cy="6951518"/>
          </a:xfrm>
        </p:spPr>
      </p:pic>
      <p:sp>
        <p:nvSpPr>
          <p:cNvPr id="27" name="Rectangle 26"/>
          <p:cNvSpPr/>
          <p:nvPr/>
        </p:nvSpPr>
        <p:spPr>
          <a:xfrm>
            <a:off x="0" y="0"/>
            <a:ext cx="12363450" cy="691515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5900" y="1187440"/>
            <a:ext cx="314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endParaRPr lang="id-ID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1219200"/>
            <a:ext cx="11239500" cy="17335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/>
            <a:endParaRPr lang="id-ID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3" name="Group 43"/>
          <p:cNvGrpSpPr/>
          <p:nvPr/>
        </p:nvGrpSpPr>
        <p:grpSpPr>
          <a:xfrm>
            <a:off x="-996584" y="121335"/>
            <a:ext cx="10483483" cy="754965"/>
            <a:chOff x="-996584" y="2434137"/>
            <a:chExt cx="10483483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4" y="2434138"/>
              <a:ext cx="10483483" cy="685800"/>
            </a:xfrm>
            <a:prstGeom prst="rect">
              <a:avLst/>
            </a:prstGeom>
            <a:solidFill>
              <a:srgbClr val="002060"/>
            </a:solidFill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651366" y="2434137"/>
              <a:ext cx="7835533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KERJASAMA INTERNASIONAL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23" name="Freeform 22"/>
          <p:cNvSpPr/>
          <p:nvPr/>
        </p:nvSpPr>
        <p:spPr>
          <a:xfrm>
            <a:off x="9239250" y="905385"/>
            <a:ext cx="3147599" cy="2104515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4" name="Picture 6" descr="https://wowintro.me/cms/storage/app/media/Universiti%20Kebangsaan%20Malaysia_UKM.pn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95820" y="1009649"/>
            <a:ext cx="3196180" cy="1770063"/>
          </a:xfrm>
          <a:prstGeom prst="rect">
            <a:avLst/>
          </a:prstGeom>
          <a:noFill/>
        </p:spPr>
      </p:pic>
      <p:pic>
        <p:nvPicPr>
          <p:cNvPr id="32" name="Picture 8" descr="http://3.bp.blogspot.com/-uyk7qoUWmRs/T_eCgNvPasI/AAAAAAAAAbA/c9Z8ZbIvKNc/s1600/logo+kuis+baharu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600" y="1423053"/>
            <a:ext cx="7753350" cy="1248710"/>
          </a:xfrm>
          <a:prstGeom prst="rect">
            <a:avLst/>
          </a:prstGeom>
          <a:noFill/>
        </p:spPr>
      </p:pic>
      <p:sp>
        <p:nvSpPr>
          <p:cNvPr id="34" name="Rectangle 33"/>
          <p:cNvSpPr/>
          <p:nvPr/>
        </p:nvSpPr>
        <p:spPr>
          <a:xfrm>
            <a:off x="909374" y="3267465"/>
            <a:ext cx="11521440" cy="15712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/>
            <a:endParaRPr lang="id-ID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33" name="Freeform 32"/>
          <p:cNvSpPr/>
          <p:nvPr/>
        </p:nvSpPr>
        <p:spPr>
          <a:xfrm flipH="1">
            <a:off x="0" y="3191385"/>
            <a:ext cx="1760080" cy="1723515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8" name="Picture 10" descr="http://www.asef.org/images/stories/partners/images/au17_usm_logo.png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857463" y="3340450"/>
            <a:ext cx="2706123" cy="1362161"/>
          </a:xfrm>
          <a:prstGeom prst="rect">
            <a:avLst/>
          </a:prstGeom>
          <a:noFill/>
        </p:spPr>
      </p:pic>
      <p:grpSp>
        <p:nvGrpSpPr>
          <p:cNvPr id="36" name="Group 35"/>
          <p:cNvGrpSpPr/>
          <p:nvPr/>
        </p:nvGrpSpPr>
        <p:grpSpPr>
          <a:xfrm>
            <a:off x="5861920" y="3385774"/>
            <a:ext cx="4741487" cy="1292693"/>
            <a:chOff x="6918325" y="3675296"/>
            <a:chExt cx="6158258" cy="2095266"/>
          </a:xfrm>
        </p:grpSpPr>
        <p:pic>
          <p:nvPicPr>
            <p:cNvPr id="2060" name="Picture 12" descr="http://3.bp.blogspot.com/-BvdB76_SvR8/VNw3Zbysb6I/AAAAAAAAAIk/qzsnLNkUFD4/s1600/university%2Bislam%2Bsaltan%2Bsharif%2Bali.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918325" y="3714750"/>
              <a:ext cx="1480964" cy="2055812"/>
            </a:xfrm>
            <a:prstGeom prst="rect">
              <a:avLst/>
            </a:prstGeom>
            <a:noFill/>
          </p:spPr>
        </p:pic>
        <p:sp>
          <p:nvSpPr>
            <p:cNvPr id="35" name="TextBox 34"/>
            <p:cNvSpPr txBox="1"/>
            <p:nvPr/>
          </p:nvSpPr>
          <p:spPr>
            <a:xfrm>
              <a:off x="9116593" y="3675296"/>
              <a:ext cx="3959990" cy="144655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sz="2400" dirty="0">
                  <a:latin typeface="Gloucester MT Extra Condensed" pitchFamily="18" charset="0"/>
                </a:rPr>
                <a:t>UNIVERSITAS ISLAM SULTAN SHARIF ALI</a:t>
              </a:r>
              <a:br>
                <a:rPr lang="id-ID" sz="2400" dirty="0">
                  <a:latin typeface="Gloucester MT Extra Condensed" pitchFamily="18" charset="0"/>
                </a:rPr>
              </a:br>
              <a:r>
                <a:rPr lang="id-ID" sz="2400" dirty="0">
                  <a:latin typeface="Gloucester MT Extra Condensed" pitchFamily="18" charset="0"/>
                </a:rPr>
                <a:t>SULTAN SHARIF ALI ISLAMIC UNIVERSITY</a:t>
              </a:r>
              <a:endParaRPr lang="id-ID" sz="4000" dirty="0">
                <a:latin typeface="Gloucester MT Extra Condensed" pitchFamily="18" charset="0"/>
              </a:endParaRPr>
            </a:p>
            <a:p>
              <a:pPr algn="ctr"/>
              <a:r>
                <a:rPr lang="id-ID" sz="4000" dirty="0">
                  <a:latin typeface="Gloucester MT Extra Condensed" pitchFamily="18" charset="0"/>
                </a:rPr>
                <a:t>BRUNEI DARUSSALAM</a:t>
              </a:r>
            </a:p>
          </p:txBody>
        </p:sp>
      </p:grpSp>
      <p:sp>
        <p:nvSpPr>
          <p:cNvPr id="24" name="Rectangle 23"/>
          <p:cNvSpPr/>
          <p:nvPr/>
        </p:nvSpPr>
        <p:spPr>
          <a:xfrm>
            <a:off x="0" y="5318112"/>
            <a:ext cx="11602937" cy="14907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just"/>
            <a:endParaRPr lang="id-ID" sz="24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  <p:sp>
        <p:nvSpPr>
          <p:cNvPr id="25" name="Freeform 24"/>
          <p:cNvSpPr/>
          <p:nvPr/>
        </p:nvSpPr>
        <p:spPr>
          <a:xfrm>
            <a:off x="10277084" y="5048251"/>
            <a:ext cx="2086367" cy="18097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7" name="Picture 2" descr="http://apply.unisel.edu.my/img/logo%20unisel%20terbaru.png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98562" y="5413829"/>
            <a:ext cx="4034434" cy="1277256"/>
          </a:xfrm>
          <a:prstGeom prst="rect">
            <a:avLst/>
          </a:prstGeom>
          <a:noFill/>
        </p:spPr>
      </p:pic>
      <p:grpSp>
        <p:nvGrpSpPr>
          <p:cNvPr id="40" name="Group 39"/>
          <p:cNvGrpSpPr/>
          <p:nvPr/>
        </p:nvGrpSpPr>
        <p:grpSpPr>
          <a:xfrm>
            <a:off x="4310743" y="4004555"/>
            <a:ext cx="7953827" cy="2824417"/>
            <a:chOff x="4310743" y="4004555"/>
            <a:chExt cx="7953827" cy="2824417"/>
          </a:xfrm>
        </p:grpSpPr>
        <p:sp>
          <p:nvSpPr>
            <p:cNvPr id="38" name="TextBox 37"/>
            <p:cNvSpPr txBox="1"/>
            <p:nvPr/>
          </p:nvSpPr>
          <p:spPr>
            <a:xfrm>
              <a:off x="4310743" y="5471892"/>
              <a:ext cx="6037931" cy="1138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sz="3400" dirty="0">
                  <a:latin typeface="Gloucester MT Extra Condensed" pitchFamily="18" charset="0"/>
                  <a:cs typeface="Aharoni" pitchFamily="2" charset="-79"/>
                </a:rPr>
                <a:t>RAJAMANGALA UNIVERSITY</a:t>
              </a:r>
            </a:p>
            <a:p>
              <a:pPr algn="r"/>
              <a:r>
                <a:rPr lang="en-US" sz="3400" dirty="0">
                  <a:latin typeface="Gloucester MT Extra Condensed" pitchFamily="18" charset="0"/>
                  <a:cs typeface="Aharoni" pitchFamily="2" charset="-79"/>
                </a:rPr>
                <a:t>OF TECHNOLOGY KRUNGTHEP, THAILAND</a:t>
              </a:r>
            </a:p>
          </p:txBody>
        </p:sp>
        <p:pic>
          <p:nvPicPr>
            <p:cNvPr id="39" name="Picture 8" descr="Related image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10634887" y="4004555"/>
              <a:ext cx="1629683" cy="2824417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39" dur="500"/>
                                        <p:tgtEl>
                                          <p:spTgt spid="20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45" dur="500"/>
                                        <p:tgtEl>
                                          <p:spTgt spid="20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4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5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5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9" grpId="0" animBg="1"/>
      <p:bldP spid="23" grpId="0" animBg="1"/>
      <p:bldP spid="34" grpId="0" animBg="1"/>
      <p:bldP spid="33" grpId="0" animBg="1"/>
      <p:bldP spid="24" grpId="0" animBg="1"/>
      <p:bldP spid="2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sejarah-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358255" cy="6951518"/>
          </a:xfrm>
        </p:spPr>
      </p:pic>
      <p:sp>
        <p:nvSpPr>
          <p:cNvPr id="27" name="Rectangle 26"/>
          <p:cNvSpPr/>
          <p:nvPr/>
        </p:nvSpPr>
        <p:spPr>
          <a:xfrm>
            <a:off x="0" y="0"/>
            <a:ext cx="12363450" cy="691515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5900" y="1187440"/>
            <a:ext cx="314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endParaRPr lang="id-ID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3" name="Group 43"/>
          <p:cNvGrpSpPr/>
          <p:nvPr/>
        </p:nvGrpSpPr>
        <p:grpSpPr>
          <a:xfrm>
            <a:off x="-996584" y="121335"/>
            <a:ext cx="10483483" cy="754965"/>
            <a:chOff x="-996584" y="2434137"/>
            <a:chExt cx="10483483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4" y="2434138"/>
              <a:ext cx="10483483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651366" y="2434137"/>
              <a:ext cx="7835533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KERJASAMA INTERNASIONAL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1248228" y="1046816"/>
            <a:ext cx="9991271" cy="65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ctr"/>
            <a:r>
              <a:rPr lang="en-US" sz="28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 PERGURUAN TINGGI DI TAIWAN</a:t>
            </a:r>
            <a:endParaRPr lang="id-ID" sz="2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0856686" y="944424"/>
            <a:ext cx="1530163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flipH="1">
            <a:off x="-1" y="941677"/>
            <a:ext cx="1582057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4" name="Group 33"/>
          <p:cNvGrpSpPr/>
          <p:nvPr/>
        </p:nvGrpSpPr>
        <p:grpSpPr>
          <a:xfrm>
            <a:off x="435432" y="1956474"/>
            <a:ext cx="1600118" cy="1979153"/>
            <a:chOff x="87090" y="1990944"/>
            <a:chExt cx="1600118" cy="1979153"/>
          </a:xfrm>
        </p:grpSpPr>
        <p:pic>
          <p:nvPicPr>
            <p:cNvPr id="45" name="Picture 14" descr="Related image"/>
            <p:cNvPicPr>
              <a:picLocks noChangeAspect="1" noChangeArrowheads="1"/>
            </p:cNvPicPr>
            <p:nvPr/>
          </p:nvPicPr>
          <p:blipFill>
            <a:blip r:embed="rId5" cstate="print"/>
            <a:srcRect l="7827" t="5625" r="5070" b="7002"/>
            <a:stretch>
              <a:fillRect/>
            </a:stretch>
          </p:blipFill>
          <p:spPr bwMode="auto">
            <a:xfrm>
              <a:off x="261257" y="1990944"/>
              <a:ext cx="1281677" cy="1285656"/>
            </a:xfrm>
            <a:prstGeom prst="ellipse">
              <a:avLst/>
            </a:prstGeom>
            <a:noFill/>
          </p:spPr>
        </p:pic>
        <p:sp>
          <p:nvSpPr>
            <p:cNvPr id="33" name="TextBox 32"/>
            <p:cNvSpPr txBox="1"/>
            <p:nvPr/>
          </p:nvSpPr>
          <p:spPr>
            <a:xfrm>
              <a:off x="87090" y="332376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DA-YEH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</p:grpSp>
      <p:grpSp>
        <p:nvGrpSpPr>
          <p:cNvPr id="48" name="Group 47"/>
          <p:cNvGrpSpPr/>
          <p:nvPr/>
        </p:nvGrpSpPr>
        <p:grpSpPr>
          <a:xfrm>
            <a:off x="384633" y="4155390"/>
            <a:ext cx="1778051" cy="2252516"/>
            <a:chOff x="50805" y="3509509"/>
            <a:chExt cx="1778051" cy="2252516"/>
          </a:xfrm>
        </p:grpSpPr>
        <p:pic>
          <p:nvPicPr>
            <p:cNvPr id="20" name="Picture 19" descr="ChangJung.jpg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99346" y="3509509"/>
              <a:ext cx="1281675" cy="1281676"/>
            </a:xfrm>
            <a:prstGeom prst="ellipse">
              <a:avLst/>
            </a:prstGeom>
          </p:spPr>
        </p:pic>
        <p:sp>
          <p:nvSpPr>
            <p:cNvPr id="47" name="TextBox 46"/>
            <p:cNvSpPr txBox="1"/>
            <p:nvPr/>
          </p:nvSpPr>
          <p:spPr>
            <a:xfrm>
              <a:off x="50805" y="4838695"/>
              <a:ext cx="1778051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CHANG JUNG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CHRISTIAN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</p:grpSp>
      <p:grpSp>
        <p:nvGrpSpPr>
          <p:cNvPr id="50" name="Group 49"/>
          <p:cNvGrpSpPr/>
          <p:nvPr/>
        </p:nvGrpSpPr>
        <p:grpSpPr>
          <a:xfrm>
            <a:off x="2968182" y="4181701"/>
            <a:ext cx="2317622" cy="2510432"/>
            <a:chOff x="-203187" y="5292045"/>
            <a:chExt cx="2317622" cy="2510432"/>
          </a:xfrm>
        </p:grpSpPr>
        <p:pic>
          <p:nvPicPr>
            <p:cNvPr id="39" name="Picture 38" descr="Image result for LOGO National Yunlin University of Science and Technology"/>
            <p:cNvPicPr/>
            <p:nvPr/>
          </p:nvPicPr>
          <p:blipFill>
            <a:blip r:embed="rId7" cstate="print"/>
            <a:srcRect l="14667" t="18485" r="15000" b="17879"/>
            <a:stretch>
              <a:fillRect/>
            </a:stretch>
          </p:blipFill>
          <p:spPr bwMode="auto">
            <a:xfrm>
              <a:off x="314149" y="5292045"/>
              <a:ext cx="1281677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9" name="TextBox 48"/>
            <p:cNvSpPr txBox="1"/>
            <p:nvPr/>
          </p:nvSpPr>
          <p:spPr>
            <a:xfrm>
              <a:off x="-203187" y="6602148"/>
              <a:ext cx="2317622" cy="120032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YUNLIN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OF SCIENCE AND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TECHNOLOGY</a:t>
              </a:r>
            </a:p>
          </p:txBody>
        </p:sp>
      </p:grpSp>
      <p:grpSp>
        <p:nvGrpSpPr>
          <p:cNvPr id="53" name="Group 52"/>
          <p:cNvGrpSpPr/>
          <p:nvPr/>
        </p:nvGrpSpPr>
        <p:grpSpPr>
          <a:xfrm>
            <a:off x="3352717" y="2006376"/>
            <a:ext cx="1600118" cy="1934661"/>
            <a:chOff x="2285917" y="1968276"/>
            <a:chExt cx="1600118" cy="1934661"/>
          </a:xfrm>
        </p:grpSpPr>
        <p:pic>
          <p:nvPicPr>
            <p:cNvPr id="32" name="Picture 31" descr="Image result for Fo Guang University"/>
            <p:cNvPicPr/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2438744" y="1968276"/>
              <a:ext cx="1281677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1" name="TextBox 50"/>
            <p:cNvSpPr txBox="1"/>
            <p:nvPr/>
          </p:nvSpPr>
          <p:spPr>
            <a:xfrm>
              <a:off x="2285917" y="325660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FO GUANG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</p:grpSp>
      <p:grpSp>
        <p:nvGrpSpPr>
          <p:cNvPr id="54" name="Group 53"/>
          <p:cNvGrpSpPr/>
          <p:nvPr/>
        </p:nvGrpSpPr>
        <p:grpSpPr>
          <a:xfrm>
            <a:off x="5925376" y="4216174"/>
            <a:ext cx="2686698" cy="2211662"/>
            <a:chOff x="4756976" y="4063774"/>
            <a:chExt cx="2686698" cy="2211662"/>
          </a:xfrm>
        </p:grpSpPr>
        <p:pic>
          <p:nvPicPr>
            <p:cNvPr id="36" name="Picture 35" descr="Image result for Yuanpei University of Medical Technology"/>
            <p:cNvPicPr/>
            <p:nvPr/>
          </p:nvPicPr>
          <p:blipFill>
            <a:blip r:embed="rId9" cstate="print"/>
            <a:srcRect l="4940" t="9726" r="5110" b="9726"/>
            <a:stretch>
              <a:fillRect/>
            </a:stretch>
          </p:blipFill>
          <p:spPr bwMode="auto">
            <a:xfrm>
              <a:off x="5434203" y="4063774"/>
              <a:ext cx="1281675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2" name="TextBox 51"/>
            <p:cNvSpPr txBox="1"/>
            <p:nvPr/>
          </p:nvSpPr>
          <p:spPr>
            <a:xfrm>
              <a:off x="4756976" y="5352106"/>
              <a:ext cx="2686698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YUANPEI UNIVERSITY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OF MEDICAL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TECHNOLOGY</a:t>
              </a:r>
            </a:p>
          </p:txBody>
        </p:sp>
      </p:grpSp>
      <p:grpSp>
        <p:nvGrpSpPr>
          <p:cNvPr id="60" name="Group 59"/>
          <p:cNvGrpSpPr/>
          <p:nvPr/>
        </p:nvGrpSpPr>
        <p:grpSpPr>
          <a:xfrm>
            <a:off x="5912676" y="1983734"/>
            <a:ext cx="2622193" cy="1957303"/>
            <a:chOff x="5912676" y="1983734"/>
            <a:chExt cx="2622193" cy="1957303"/>
          </a:xfrm>
        </p:grpSpPr>
        <p:pic>
          <p:nvPicPr>
            <p:cNvPr id="38" name="Picture 37" descr="Image result for National Formosa University logo"/>
            <p:cNvPicPr/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6556905" y="1983734"/>
              <a:ext cx="1281677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5" name="TextBox 54"/>
            <p:cNvSpPr txBox="1"/>
            <p:nvPr/>
          </p:nvSpPr>
          <p:spPr>
            <a:xfrm>
              <a:off x="5912676" y="3294706"/>
              <a:ext cx="262219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FORMOSA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9278176" y="1990096"/>
            <a:ext cx="2467535" cy="1950941"/>
            <a:chOff x="9278176" y="1990096"/>
            <a:chExt cx="2467535" cy="1950941"/>
          </a:xfrm>
        </p:grpSpPr>
        <p:pic>
          <p:nvPicPr>
            <p:cNvPr id="41" name="Picture 6" descr="Image result for NATIONAL QUEMOY UNIVERSITY logo 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9839560" y="1990096"/>
              <a:ext cx="1281677" cy="1281676"/>
            </a:xfrm>
            <a:prstGeom prst="roundRect">
              <a:avLst/>
            </a:prstGeom>
            <a:noFill/>
          </p:spPr>
        </p:pic>
        <p:sp>
          <p:nvSpPr>
            <p:cNvPr id="56" name="TextBox 55"/>
            <p:cNvSpPr txBox="1"/>
            <p:nvPr/>
          </p:nvSpPr>
          <p:spPr>
            <a:xfrm>
              <a:off x="9278176" y="3294706"/>
              <a:ext cx="2467535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QOEMOY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9271000" y="3992177"/>
            <a:ext cx="2806700" cy="2422959"/>
            <a:chOff x="9271000" y="3992177"/>
            <a:chExt cx="2806700" cy="2422959"/>
          </a:xfrm>
        </p:grpSpPr>
        <p:pic>
          <p:nvPicPr>
            <p:cNvPr id="40" name="Picture 2" descr="Image result for university of taipe 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902008" y="3992177"/>
              <a:ext cx="1281677" cy="1468821"/>
            </a:xfrm>
            <a:prstGeom prst="rect">
              <a:avLst/>
            </a:prstGeom>
            <a:noFill/>
          </p:spPr>
        </p:pic>
        <p:sp>
          <p:nvSpPr>
            <p:cNvPr id="59" name="TextBox 58"/>
            <p:cNvSpPr txBox="1"/>
            <p:nvPr/>
          </p:nvSpPr>
          <p:spPr>
            <a:xfrm>
              <a:off x="9271000" y="5491806"/>
              <a:ext cx="28067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OF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TAIPEI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500"/>
                            </p:stCondLst>
                            <p:childTnLst>
                              <p:par>
                                <p:cTn id="36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8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4000"/>
                            </p:stCondLst>
                            <p:childTnLst>
                              <p:par>
                                <p:cTn id="40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500"/>
                            </p:stCondLst>
                            <p:childTnLst>
                              <p:par>
                                <p:cTn id="44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4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0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5500"/>
                            </p:stCondLst>
                            <p:childTnLst>
                              <p:par>
                                <p:cTn id="52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54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19" grpId="0" animBg="1"/>
      <p:bldP spid="23" grpId="0" animBg="1"/>
      <p:bldP spid="1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sejarah-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358255" cy="6951518"/>
          </a:xfrm>
        </p:spPr>
      </p:pic>
      <p:sp>
        <p:nvSpPr>
          <p:cNvPr id="27" name="Rectangle 26"/>
          <p:cNvSpPr/>
          <p:nvPr/>
        </p:nvSpPr>
        <p:spPr>
          <a:xfrm>
            <a:off x="0" y="0"/>
            <a:ext cx="12363450" cy="691515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5900" y="1187440"/>
            <a:ext cx="314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endParaRPr lang="id-ID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3" name="Group 43"/>
          <p:cNvGrpSpPr/>
          <p:nvPr/>
        </p:nvGrpSpPr>
        <p:grpSpPr>
          <a:xfrm>
            <a:off x="-996584" y="121335"/>
            <a:ext cx="10483483" cy="754965"/>
            <a:chOff x="-996584" y="2434137"/>
            <a:chExt cx="10483483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4" y="2434138"/>
              <a:ext cx="10483483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651366" y="2434137"/>
              <a:ext cx="7835533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KERJASAMA INTERNASIONAL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1248228" y="1046816"/>
            <a:ext cx="9991271" cy="65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ctr"/>
            <a:r>
              <a:rPr lang="en-US" sz="28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 PERGURUAN TINGGI DI TAIWAN</a:t>
            </a:r>
            <a:endParaRPr lang="id-ID" sz="2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0856686" y="944424"/>
            <a:ext cx="1530163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flipH="1">
            <a:off x="-1" y="941677"/>
            <a:ext cx="1582057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8" name="Group 37"/>
          <p:cNvGrpSpPr/>
          <p:nvPr/>
        </p:nvGrpSpPr>
        <p:grpSpPr>
          <a:xfrm>
            <a:off x="534051" y="2050025"/>
            <a:ext cx="1600118" cy="1885602"/>
            <a:chOff x="534051" y="2050025"/>
            <a:chExt cx="1600118" cy="1885602"/>
          </a:xfrm>
        </p:grpSpPr>
        <p:sp>
          <p:nvSpPr>
            <p:cNvPr id="33" name="TextBox 32"/>
            <p:cNvSpPr txBox="1"/>
            <p:nvPr/>
          </p:nvSpPr>
          <p:spPr>
            <a:xfrm>
              <a:off x="534051" y="328929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NANHUA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32" name="Picture 2" descr="Image result for LOGO NANHUA UNIVERSITY PNG"/>
            <p:cNvPicPr>
              <a:picLocks noChangeAspect="1" noChangeArrowheads="1"/>
            </p:cNvPicPr>
            <p:nvPr/>
          </p:nvPicPr>
          <p:blipFill>
            <a:blip r:embed="rId5" cstate="print"/>
            <a:srcRect r="65532"/>
            <a:stretch>
              <a:fillRect/>
            </a:stretch>
          </p:blipFill>
          <p:spPr bwMode="auto">
            <a:xfrm>
              <a:off x="734857" y="2050025"/>
              <a:ext cx="1281600" cy="1224312"/>
            </a:xfrm>
            <a:prstGeom prst="rect">
              <a:avLst/>
            </a:prstGeom>
            <a:noFill/>
          </p:spPr>
        </p:pic>
      </p:grpSp>
      <p:grpSp>
        <p:nvGrpSpPr>
          <p:cNvPr id="39" name="Group 38"/>
          <p:cNvGrpSpPr/>
          <p:nvPr/>
        </p:nvGrpSpPr>
        <p:grpSpPr>
          <a:xfrm>
            <a:off x="3087253" y="1998403"/>
            <a:ext cx="2215671" cy="1942634"/>
            <a:chOff x="3087253" y="1998403"/>
            <a:chExt cx="2215671" cy="1942634"/>
          </a:xfrm>
        </p:grpSpPr>
        <p:sp>
          <p:nvSpPr>
            <p:cNvPr id="51" name="TextBox 50"/>
            <p:cNvSpPr txBox="1"/>
            <p:nvPr/>
          </p:nvSpPr>
          <p:spPr>
            <a:xfrm>
              <a:off x="3087253" y="3294706"/>
              <a:ext cx="2215671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DONG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HWA UNIVERSITY</a:t>
              </a:r>
            </a:p>
          </p:txBody>
        </p:sp>
        <p:pic>
          <p:nvPicPr>
            <p:cNvPr id="34" name="Picture 4" descr="Image result for LOGO UNIVERSITY OF KANG NING 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3571051" y="1998403"/>
              <a:ext cx="1281600" cy="1281600"/>
            </a:xfrm>
            <a:prstGeom prst="rect">
              <a:avLst/>
            </a:prstGeom>
            <a:noFill/>
          </p:spPr>
        </p:pic>
      </p:grpSp>
      <p:grpSp>
        <p:nvGrpSpPr>
          <p:cNvPr id="45" name="Group 44"/>
          <p:cNvGrpSpPr/>
          <p:nvPr/>
        </p:nvGrpSpPr>
        <p:grpSpPr>
          <a:xfrm>
            <a:off x="147017" y="4242056"/>
            <a:ext cx="2499403" cy="2310990"/>
            <a:chOff x="147017" y="4242056"/>
            <a:chExt cx="2499403" cy="2310990"/>
          </a:xfrm>
        </p:grpSpPr>
        <p:sp>
          <p:nvSpPr>
            <p:cNvPr id="47" name="TextBox 46"/>
            <p:cNvSpPr txBox="1"/>
            <p:nvPr/>
          </p:nvSpPr>
          <p:spPr>
            <a:xfrm>
              <a:off x="147017" y="5629716"/>
              <a:ext cx="249940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TAIPEI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 OF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NURSING &amp; HEALTH</a:t>
              </a:r>
            </a:p>
          </p:txBody>
        </p:sp>
        <p:pic>
          <p:nvPicPr>
            <p:cNvPr id="57346" name="Picture 2" descr="Image result for LOGO NATIONAL TAIPEI UNIVERSITY OF NURSING AND HEALTH SCIENCE PNG"/>
            <p:cNvPicPr>
              <a:picLocks noChangeAspect="1" noChangeArrowheads="1"/>
            </p:cNvPicPr>
            <p:nvPr/>
          </p:nvPicPr>
          <p:blipFill>
            <a:blip r:embed="rId7" cstate="print"/>
            <a:srcRect r="4301"/>
            <a:stretch>
              <a:fillRect/>
            </a:stretch>
          </p:blipFill>
          <p:spPr bwMode="auto">
            <a:xfrm>
              <a:off x="718980" y="4242056"/>
              <a:ext cx="1281600" cy="1376401"/>
            </a:xfrm>
            <a:prstGeom prst="ellipse">
              <a:avLst/>
            </a:prstGeom>
            <a:noFill/>
          </p:spPr>
        </p:pic>
      </p:grpSp>
      <p:grpSp>
        <p:nvGrpSpPr>
          <p:cNvPr id="40" name="Group 39"/>
          <p:cNvGrpSpPr/>
          <p:nvPr/>
        </p:nvGrpSpPr>
        <p:grpSpPr>
          <a:xfrm>
            <a:off x="6399360" y="1967680"/>
            <a:ext cx="1600118" cy="1973357"/>
            <a:chOff x="6399360" y="1967680"/>
            <a:chExt cx="1600118" cy="1973357"/>
          </a:xfrm>
        </p:grpSpPr>
        <p:sp>
          <p:nvSpPr>
            <p:cNvPr id="55" name="TextBox 54"/>
            <p:cNvSpPr txBox="1"/>
            <p:nvPr/>
          </p:nvSpPr>
          <p:spPr>
            <a:xfrm>
              <a:off x="6399360" y="329470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FENG CHIA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57348" name="Picture 4" descr="Image result for LOGO FENG CHIA UNIVERSITY 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6556375" y="1967680"/>
              <a:ext cx="1281600" cy="1294258"/>
            </a:xfrm>
            <a:prstGeom prst="rect">
              <a:avLst/>
            </a:prstGeom>
            <a:noFill/>
          </p:spPr>
        </p:pic>
      </p:grpSp>
      <p:grpSp>
        <p:nvGrpSpPr>
          <p:cNvPr id="41" name="Group 40"/>
          <p:cNvGrpSpPr/>
          <p:nvPr/>
        </p:nvGrpSpPr>
        <p:grpSpPr>
          <a:xfrm>
            <a:off x="9602632" y="1997178"/>
            <a:ext cx="1600118" cy="1943859"/>
            <a:chOff x="9602632" y="1997178"/>
            <a:chExt cx="1600118" cy="1943859"/>
          </a:xfrm>
        </p:grpSpPr>
        <p:sp>
          <p:nvSpPr>
            <p:cNvPr id="56" name="TextBox 55"/>
            <p:cNvSpPr txBox="1"/>
            <p:nvPr/>
          </p:nvSpPr>
          <p:spPr>
            <a:xfrm>
              <a:off x="9602632" y="329470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ASIA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57350" name="Picture 6" descr="Related image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756773" y="1997178"/>
              <a:ext cx="1281600" cy="1281600"/>
            </a:xfrm>
            <a:prstGeom prst="ellipse">
              <a:avLst/>
            </a:prstGeom>
            <a:noFill/>
          </p:spPr>
        </p:pic>
      </p:grpSp>
      <p:grpSp>
        <p:nvGrpSpPr>
          <p:cNvPr id="57" name="Group 56"/>
          <p:cNvGrpSpPr/>
          <p:nvPr/>
        </p:nvGrpSpPr>
        <p:grpSpPr>
          <a:xfrm>
            <a:off x="3086166" y="4282748"/>
            <a:ext cx="2237998" cy="2000527"/>
            <a:chOff x="3086166" y="4282748"/>
            <a:chExt cx="2237998" cy="2000527"/>
          </a:xfrm>
        </p:grpSpPr>
        <p:sp>
          <p:nvSpPr>
            <p:cNvPr id="49" name="TextBox 48"/>
            <p:cNvSpPr txBox="1"/>
            <p:nvPr/>
          </p:nvSpPr>
          <p:spPr>
            <a:xfrm>
              <a:off x="3086166" y="5636944"/>
              <a:ext cx="21860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TAIPEI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57352" name="Picture 8" descr="Image result for LOGO NATIONAL TAIPEI UNIVERSITY 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3341223" y="4282748"/>
              <a:ext cx="1982941" cy="1210482"/>
            </a:xfrm>
            <a:prstGeom prst="rect">
              <a:avLst/>
            </a:prstGeom>
            <a:noFill/>
          </p:spPr>
        </p:pic>
      </p:grpSp>
      <p:grpSp>
        <p:nvGrpSpPr>
          <p:cNvPr id="58" name="Group 57"/>
          <p:cNvGrpSpPr/>
          <p:nvPr/>
        </p:nvGrpSpPr>
        <p:grpSpPr>
          <a:xfrm>
            <a:off x="6084428" y="4415912"/>
            <a:ext cx="2256117" cy="1880065"/>
            <a:chOff x="6084428" y="4415912"/>
            <a:chExt cx="2256117" cy="1880065"/>
          </a:xfrm>
        </p:grpSpPr>
        <p:sp>
          <p:nvSpPr>
            <p:cNvPr id="52" name="TextBox 51"/>
            <p:cNvSpPr txBox="1"/>
            <p:nvPr/>
          </p:nvSpPr>
          <p:spPr>
            <a:xfrm>
              <a:off x="6397312" y="564964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HSING WU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57354" name="Picture 10" descr="Image result for LOGO HSING WU UNIVERSITY 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6084428" y="4415912"/>
              <a:ext cx="2256117" cy="1281600"/>
            </a:xfrm>
            <a:prstGeom prst="rect">
              <a:avLst/>
            </a:prstGeom>
            <a:noFill/>
          </p:spPr>
        </p:pic>
      </p:grpSp>
      <p:grpSp>
        <p:nvGrpSpPr>
          <p:cNvPr id="60" name="Group 59"/>
          <p:cNvGrpSpPr/>
          <p:nvPr/>
        </p:nvGrpSpPr>
        <p:grpSpPr>
          <a:xfrm>
            <a:off x="9232900" y="4209437"/>
            <a:ext cx="2806700" cy="2073840"/>
            <a:chOff x="9232900" y="4209437"/>
            <a:chExt cx="2806700" cy="2073840"/>
          </a:xfrm>
        </p:grpSpPr>
        <p:sp>
          <p:nvSpPr>
            <p:cNvPr id="59" name="TextBox 58"/>
            <p:cNvSpPr txBox="1"/>
            <p:nvPr/>
          </p:nvSpPr>
          <p:spPr>
            <a:xfrm>
              <a:off x="9232900" y="5636946"/>
              <a:ext cx="28067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 OF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KANG NING</a:t>
              </a:r>
            </a:p>
          </p:txBody>
        </p:sp>
        <p:pic>
          <p:nvPicPr>
            <p:cNvPr id="57356" name="Picture 12" descr="Image result for LOGO UNIVERSITY OF KANG NING PNG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904260" y="4209437"/>
              <a:ext cx="1281600" cy="1416688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0172700" cy="685800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9372600" y="-57150"/>
            <a:ext cx="2819400" cy="69151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20200" y="3130136"/>
            <a:ext cx="29718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6000" dirty="0">
                <a:solidFill>
                  <a:schemeClr val="bg1"/>
                </a:solidFill>
                <a:latin typeface="Altis Heavy" panose="020B0903030000000003" pitchFamily="34" charset="0"/>
              </a:rPr>
              <a:t>MISI</a:t>
            </a:r>
            <a:endParaRPr lang="id-ID" sz="7200" dirty="0">
              <a:solidFill>
                <a:schemeClr val="bg1"/>
              </a:solidFill>
              <a:latin typeface="Altis Heavy" panose="020B0903030000000003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id-ID" sz="2400" dirty="0">
                <a:solidFill>
                  <a:schemeClr val="bg1"/>
                </a:solidFill>
                <a:latin typeface="Altis Heavy" panose="020B0903030000000003" pitchFamily="34" charset="0"/>
              </a:rPr>
              <a:t>Universitas Muhammadiyah Metro</a:t>
            </a:r>
            <a:endParaRPr lang="en-US" sz="2400" dirty="0">
              <a:solidFill>
                <a:schemeClr val="bg1"/>
              </a:solidFill>
              <a:latin typeface="Altis Heavy" panose="020B09030300000000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1083" y="1061487"/>
            <a:ext cx="1687026" cy="16870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200" y="1421976"/>
            <a:ext cx="85725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GB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2.  </a:t>
            </a: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Bidang Penelitian</a:t>
            </a:r>
            <a:r>
              <a:rPr lang="en-GB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:</a:t>
            </a:r>
          </a:p>
          <a:p>
            <a:pPr marL="908050" lvl="0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Membangun sistem kelembagaan penelitian yang prima;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908050" lvl="0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Menghasilkan riset keilmuan berbasis nilai al Islam dan Kemuhammadiyahan yang aplikatif dengan dunia usaha dan industri;</a:t>
            </a:r>
            <a:endParaRPr lang="en-GB" sz="2400" b="1" dirty="0">
              <a:solidFill>
                <a:schemeClr val="bg1"/>
              </a:solidFill>
              <a:latin typeface="Century Gothic" pitchFamily="34" charset="0"/>
              <a:cs typeface="Arial" charset="0"/>
            </a:endParaRPr>
          </a:p>
          <a:p>
            <a:pPr marL="908050" lvl="0" indent="-457200" algn="just" eaLnBrk="0" fontAlgn="base" hangingPunct="0">
              <a:spcBef>
                <a:spcPct val="0"/>
              </a:spcBef>
              <a:spcAft>
                <a:spcPct val="0"/>
              </a:spcAft>
              <a:buAutoNum type="alphaLcParenR"/>
            </a:pPr>
            <a:r>
              <a:rPr lang="id-ID" sz="2400" b="1" dirty="0">
                <a:solidFill>
                  <a:schemeClr val="bg1"/>
                </a:solidFill>
                <a:latin typeface="Century Gothic" pitchFamily="34" charset="0"/>
                <a:cs typeface="Arial" charset="0"/>
              </a:rPr>
              <a:t>Mengembangkan kompetensi peneliti untuk penguatan luaran hasil riset melalui publikasi internasional, paten dan lainya. </a:t>
            </a:r>
          </a:p>
        </p:txBody>
      </p: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4" name="Content Placeholder 3" descr="sejarah-um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-1" y="0"/>
            <a:ext cx="12358255" cy="6951518"/>
          </a:xfrm>
        </p:spPr>
      </p:pic>
      <p:sp>
        <p:nvSpPr>
          <p:cNvPr id="27" name="Rectangle 26"/>
          <p:cNvSpPr/>
          <p:nvPr/>
        </p:nvSpPr>
        <p:spPr>
          <a:xfrm>
            <a:off x="0" y="0"/>
            <a:ext cx="12363450" cy="691515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latin typeface="Century Gothic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1485900" y="1187440"/>
            <a:ext cx="314325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/>
            <a:endParaRPr lang="id-ID" dirty="0">
              <a:solidFill>
                <a:schemeClr val="bg1"/>
              </a:solidFill>
              <a:latin typeface="Century Gothic" pitchFamily="34" charset="0"/>
            </a:endParaRPr>
          </a:p>
        </p:txBody>
      </p:sp>
      <p:grpSp>
        <p:nvGrpSpPr>
          <p:cNvPr id="3" name="Group 43"/>
          <p:cNvGrpSpPr/>
          <p:nvPr/>
        </p:nvGrpSpPr>
        <p:grpSpPr>
          <a:xfrm>
            <a:off x="-996584" y="121335"/>
            <a:ext cx="10483483" cy="754965"/>
            <a:chOff x="-996584" y="2434137"/>
            <a:chExt cx="10483483" cy="754965"/>
          </a:xfrm>
        </p:grpSpPr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4" y="2434138"/>
              <a:ext cx="10483483" cy="685800"/>
            </a:xfrm>
            <a:prstGeom prst="rect">
              <a:avLst/>
            </a:prstGeom>
          </p:spPr>
        </p:pic>
        <p:sp>
          <p:nvSpPr>
            <p:cNvPr id="30" name="Title 1"/>
            <p:cNvSpPr txBox="1">
              <a:spLocks/>
            </p:cNvSpPr>
            <p:nvPr/>
          </p:nvSpPr>
          <p:spPr>
            <a:xfrm>
              <a:off x="1651366" y="2434137"/>
              <a:ext cx="7835533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KERJASAMA INTERNASIONAL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31" name="Picture 30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19" name="Rectangle 18"/>
          <p:cNvSpPr/>
          <p:nvPr/>
        </p:nvSpPr>
        <p:spPr>
          <a:xfrm>
            <a:off x="1248228" y="1046816"/>
            <a:ext cx="9991271" cy="6567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 algn="ctr"/>
            <a:r>
              <a:rPr lang="en-US" sz="2800" dirty="0">
                <a:solidFill>
                  <a:schemeClr val="tx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25 PERGURUAN TINGGI DI TAIWAN</a:t>
            </a:r>
            <a:endParaRPr lang="id-ID" sz="2800" dirty="0">
              <a:solidFill>
                <a:schemeClr val="tx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3" name="Freeform 22"/>
          <p:cNvSpPr/>
          <p:nvPr/>
        </p:nvSpPr>
        <p:spPr>
          <a:xfrm>
            <a:off x="10856686" y="944424"/>
            <a:ext cx="1530163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/>
          <p:cNvSpPr/>
          <p:nvPr/>
        </p:nvSpPr>
        <p:spPr>
          <a:xfrm flipH="1">
            <a:off x="-1" y="941677"/>
            <a:ext cx="1582057" cy="797291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0" name="Group 59"/>
          <p:cNvGrpSpPr/>
          <p:nvPr/>
        </p:nvGrpSpPr>
        <p:grpSpPr>
          <a:xfrm>
            <a:off x="121107" y="2017971"/>
            <a:ext cx="2204193" cy="2194655"/>
            <a:chOff x="121107" y="2017971"/>
            <a:chExt cx="2204193" cy="2194655"/>
          </a:xfrm>
        </p:grpSpPr>
        <p:sp>
          <p:nvSpPr>
            <p:cNvPr id="33" name="TextBox 32"/>
            <p:cNvSpPr txBox="1"/>
            <p:nvPr/>
          </p:nvSpPr>
          <p:spPr>
            <a:xfrm>
              <a:off x="121107" y="3289296"/>
              <a:ext cx="220419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CHAOYANG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OF TECHNOLOGY</a:t>
              </a:r>
            </a:p>
          </p:txBody>
        </p:sp>
        <p:pic>
          <p:nvPicPr>
            <p:cNvPr id="43" name="Picture 42" descr="Image result for CHAOYANG UNIVERSITY OF TECHNOLOGY"/>
            <p:cNvPicPr/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68596" y="2017971"/>
              <a:ext cx="1281675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7" name="Group 66"/>
          <p:cNvGrpSpPr/>
          <p:nvPr/>
        </p:nvGrpSpPr>
        <p:grpSpPr>
          <a:xfrm>
            <a:off x="6356555" y="4309817"/>
            <a:ext cx="2566533" cy="2238460"/>
            <a:chOff x="6356555" y="4309817"/>
            <a:chExt cx="2566533" cy="2238460"/>
          </a:xfrm>
        </p:grpSpPr>
        <p:sp>
          <p:nvSpPr>
            <p:cNvPr id="51" name="TextBox 50"/>
            <p:cNvSpPr txBox="1"/>
            <p:nvPr/>
          </p:nvSpPr>
          <p:spPr>
            <a:xfrm>
              <a:off x="6356555" y="5624947"/>
              <a:ext cx="2566533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CHIENKUO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TECHNOLOGY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46" name="Picture 45" descr="Image result for CHIENKUO TECHNOLOGY UNIVERSITY logo"/>
            <p:cNvPicPr/>
            <p:nvPr/>
          </p:nvPicPr>
          <p:blipFill>
            <a:blip r:embed="rId6" cstate="print"/>
            <a:srcRect l="11073" t="5920" r="9199" b="14305"/>
            <a:stretch>
              <a:fillRect/>
            </a:stretch>
          </p:blipFill>
          <p:spPr bwMode="auto">
            <a:xfrm>
              <a:off x="6927307" y="4309817"/>
              <a:ext cx="1281675" cy="1281676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68" name="Group 67"/>
          <p:cNvGrpSpPr/>
          <p:nvPr/>
        </p:nvGrpSpPr>
        <p:grpSpPr>
          <a:xfrm>
            <a:off x="29033" y="4364424"/>
            <a:ext cx="2888483" cy="2188622"/>
            <a:chOff x="29033" y="4364424"/>
            <a:chExt cx="2888483" cy="2188622"/>
          </a:xfrm>
        </p:grpSpPr>
        <p:sp>
          <p:nvSpPr>
            <p:cNvPr id="47" name="TextBox 46"/>
            <p:cNvSpPr txBox="1"/>
            <p:nvPr/>
          </p:nvSpPr>
          <p:spPr>
            <a:xfrm>
              <a:off x="29033" y="5629716"/>
              <a:ext cx="288848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NATIONAL KAOHSIUNG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 OF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APPLIED SCIENCES</a:t>
              </a:r>
            </a:p>
          </p:txBody>
        </p:sp>
        <p:pic>
          <p:nvPicPr>
            <p:cNvPr id="53" name="Picture 10" descr="Related image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680679" y="4364424"/>
              <a:ext cx="1493072" cy="1281676"/>
            </a:xfrm>
            <a:prstGeom prst="rect">
              <a:avLst/>
            </a:prstGeom>
            <a:noFill/>
          </p:spPr>
        </p:pic>
      </p:grpSp>
      <p:grpSp>
        <p:nvGrpSpPr>
          <p:cNvPr id="63" name="Group 62"/>
          <p:cNvGrpSpPr/>
          <p:nvPr/>
        </p:nvGrpSpPr>
        <p:grpSpPr>
          <a:xfrm>
            <a:off x="7122012" y="2123197"/>
            <a:ext cx="1600118" cy="1817840"/>
            <a:chOff x="7122012" y="2123197"/>
            <a:chExt cx="1600118" cy="1817840"/>
          </a:xfrm>
        </p:grpSpPr>
        <p:sp>
          <p:nvSpPr>
            <p:cNvPr id="55" name="TextBox 54"/>
            <p:cNvSpPr txBox="1"/>
            <p:nvPr/>
          </p:nvSpPr>
          <p:spPr>
            <a:xfrm>
              <a:off x="7122012" y="329470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ALETHEIA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3074" name="Picture 2" descr="Image result for LOGO ALETHEIA UNIVERSITY PNG"/>
            <p:cNvPicPr>
              <a:picLocks noChangeAspect="1" noChangeArrowheads="1"/>
            </p:cNvPicPr>
            <p:nvPr/>
          </p:nvPicPr>
          <p:blipFill>
            <a:blip r:embed="rId8" cstate="print"/>
            <a:srcRect/>
            <a:stretch>
              <a:fillRect/>
            </a:stretch>
          </p:blipFill>
          <p:spPr bwMode="auto">
            <a:xfrm>
              <a:off x="7293768" y="2123197"/>
              <a:ext cx="1281600" cy="1095447"/>
            </a:xfrm>
            <a:prstGeom prst="rect">
              <a:avLst/>
            </a:prstGeom>
            <a:noFill/>
          </p:spPr>
        </p:pic>
      </p:grpSp>
      <p:grpSp>
        <p:nvGrpSpPr>
          <p:cNvPr id="64" name="Group 63"/>
          <p:cNvGrpSpPr/>
          <p:nvPr/>
        </p:nvGrpSpPr>
        <p:grpSpPr>
          <a:xfrm>
            <a:off x="9071704" y="2041422"/>
            <a:ext cx="3188437" cy="1899615"/>
            <a:chOff x="9071704" y="2041422"/>
            <a:chExt cx="3188437" cy="1899615"/>
          </a:xfrm>
        </p:grpSpPr>
        <p:sp>
          <p:nvSpPr>
            <p:cNvPr id="56" name="TextBox 55"/>
            <p:cNvSpPr txBox="1"/>
            <p:nvPr/>
          </p:nvSpPr>
          <p:spPr>
            <a:xfrm>
              <a:off x="9071704" y="3294706"/>
              <a:ext cx="318843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TAIPEI UNIVERSITY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OF MARINE TECHNOLOGY</a:t>
              </a:r>
            </a:p>
          </p:txBody>
        </p:sp>
        <p:pic>
          <p:nvPicPr>
            <p:cNvPr id="3076" name="Picture 4" descr="Image result for LOGO TAIPEI UNIVERSITY OF MARINE TECHNOLOGY PNG"/>
            <p:cNvPicPr>
              <a:picLocks noChangeAspect="1" noChangeArrowheads="1"/>
            </p:cNvPicPr>
            <p:nvPr/>
          </p:nvPicPr>
          <p:blipFill>
            <a:blip r:embed="rId9" cstate="print"/>
            <a:srcRect/>
            <a:stretch>
              <a:fillRect/>
            </a:stretch>
          </p:blipFill>
          <p:spPr bwMode="auto">
            <a:xfrm>
              <a:off x="9948501" y="2041422"/>
              <a:ext cx="1281600" cy="1269187"/>
            </a:xfrm>
            <a:prstGeom prst="rect">
              <a:avLst/>
            </a:prstGeom>
            <a:noFill/>
          </p:spPr>
        </p:pic>
      </p:grpSp>
      <p:grpSp>
        <p:nvGrpSpPr>
          <p:cNvPr id="61" name="Group 60"/>
          <p:cNvGrpSpPr/>
          <p:nvPr/>
        </p:nvGrpSpPr>
        <p:grpSpPr>
          <a:xfrm>
            <a:off x="2746941" y="1944636"/>
            <a:ext cx="1600118" cy="1934652"/>
            <a:chOff x="2746941" y="1944636"/>
            <a:chExt cx="1600118" cy="1934652"/>
          </a:xfrm>
        </p:grpSpPr>
        <p:sp>
          <p:nvSpPr>
            <p:cNvPr id="49" name="TextBox 48"/>
            <p:cNvSpPr txBox="1"/>
            <p:nvPr/>
          </p:nvSpPr>
          <p:spPr>
            <a:xfrm>
              <a:off x="2746941" y="3232957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WUFENG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3078" name="Picture 6" descr="Image result for LOGO WU FENG UNIVERSITY PNG"/>
            <p:cNvPicPr>
              <a:picLocks noChangeAspect="1" noChangeArrowheads="1"/>
            </p:cNvPicPr>
            <p:nvPr/>
          </p:nvPicPr>
          <p:blipFill>
            <a:blip r:embed="rId10" cstate="print"/>
            <a:srcRect/>
            <a:stretch>
              <a:fillRect/>
            </a:stretch>
          </p:blipFill>
          <p:spPr bwMode="auto">
            <a:xfrm>
              <a:off x="2810280" y="1944636"/>
              <a:ext cx="1281600" cy="1330392"/>
            </a:xfrm>
            <a:prstGeom prst="rect">
              <a:avLst/>
            </a:prstGeom>
            <a:noFill/>
          </p:spPr>
        </p:pic>
      </p:grpSp>
      <p:grpSp>
        <p:nvGrpSpPr>
          <p:cNvPr id="62" name="Group 61"/>
          <p:cNvGrpSpPr/>
          <p:nvPr/>
        </p:nvGrpSpPr>
        <p:grpSpPr>
          <a:xfrm>
            <a:off x="4907757" y="1967680"/>
            <a:ext cx="1600118" cy="1953807"/>
            <a:chOff x="4907757" y="1967680"/>
            <a:chExt cx="1600118" cy="1953807"/>
          </a:xfrm>
        </p:grpSpPr>
        <p:sp>
          <p:nvSpPr>
            <p:cNvPr id="52" name="TextBox 51"/>
            <p:cNvSpPr txBox="1"/>
            <p:nvPr/>
          </p:nvSpPr>
          <p:spPr>
            <a:xfrm>
              <a:off x="4907757" y="3275156"/>
              <a:ext cx="160011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SOOCHOW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</a:t>
              </a:r>
            </a:p>
          </p:txBody>
        </p:sp>
        <p:pic>
          <p:nvPicPr>
            <p:cNvPr id="3082" name="Picture 10" descr="Image result for LOGO SOOCHOW UNIVERSITY PNG"/>
            <p:cNvPicPr>
              <a:picLocks noChangeAspect="1" noChangeArrowheads="1"/>
            </p:cNvPicPr>
            <p:nvPr/>
          </p:nvPicPr>
          <p:blipFill>
            <a:blip r:embed="rId11" cstate="print"/>
            <a:srcRect/>
            <a:stretch>
              <a:fillRect/>
            </a:stretch>
          </p:blipFill>
          <p:spPr bwMode="auto">
            <a:xfrm>
              <a:off x="5037311" y="1967680"/>
              <a:ext cx="1281600" cy="1281600"/>
            </a:xfrm>
            <a:prstGeom prst="ellipse">
              <a:avLst/>
            </a:prstGeom>
            <a:noFill/>
          </p:spPr>
        </p:pic>
      </p:grpSp>
      <p:grpSp>
        <p:nvGrpSpPr>
          <p:cNvPr id="69" name="Group 68"/>
          <p:cNvGrpSpPr/>
          <p:nvPr/>
        </p:nvGrpSpPr>
        <p:grpSpPr>
          <a:xfrm>
            <a:off x="9085420" y="4283175"/>
            <a:ext cx="2806700" cy="2277101"/>
            <a:chOff x="9085420" y="4283175"/>
            <a:chExt cx="2806700" cy="2277101"/>
          </a:xfrm>
        </p:grpSpPr>
        <p:sp>
          <p:nvSpPr>
            <p:cNvPr id="59" name="TextBox 58"/>
            <p:cNvSpPr txBox="1"/>
            <p:nvPr/>
          </p:nvSpPr>
          <p:spPr>
            <a:xfrm>
              <a:off x="9085420" y="5636946"/>
              <a:ext cx="28067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>
                  <a:solidFill>
                    <a:schemeClr val="bg1"/>
                  </a:solidFill>
                  <a:latin typeface="Arial Rounded MT Bold" pitchFamily="34" charset="0"/>
                </a:rPr>
                <a:t>CHIA NAN UNIVERSITY OF PHARMACY AND SCIENCE</a:t>
              </a:r>
              <a:endParaRPr lang="id-ID" dirty="0">
                <a:solidFill>
                  <a:schemeClr val="bg1"/>
                </a:solidFill>
                <a:latin typeface="Arial Rounded MT Bold" pitchFamily="34" charset="0"/>
              </a:endParaRPr>
            </a:p>
          </p:txBody>
        </p:sp>
        <p:pic>
          <p:nvPicPr>
            <p:cNvPr id="3084" name="Picture 12" descr="Related image"/>
            <p:cNvPicPr>
              <a:picLocks noChangeAspect="1" noChangeArrowheads="1"/>
            </p:cNvPicPr>
            <p:nvPr/>
          </p:nvPicPr>
          <p:blipFill>
            <a:blip r:embed="rId12" cstate="print"/>
            <a:srcRect/>
            <a:stretch>
              <a:fillRect/>
            </a:stretch>
          </p:blipFill>
          <p:spPr bwMode="auto">
            <a:xfrm>
              <a:off x="9447064" y="4283175"/>
              <a:ext cx="2049307" cy="1281600"/>
            </a:xfrm>
            <a:prstGeom prst="rect">
              <a:avLst/>
            </a:prstGeom>
            <a:noFill/>
          </p:spPr>
        </p:pic>
      </p:grpSp>
      <p:grpSp>
        <p:nvGrpSpPr>
          <p:cNvPr id="66" name="Group 65"/>
          <p:cNvGrpSpPr/>
          <p:nvPr/>
        </p:nvGrpSpPr>
        <p:grpSpPr>
          <a:xfrm>
            <a:off x="2993925" y="4364959"/>
            <a:ext cx="3052916" cy="2183319"/>
            <a:chOff x="2993925" y="4364959"/>
            <a:chExt cx="3052916" cy="2183319"/>
          </a:xfrm>
        </p:grpSpPr>
        <p:sp>
          <p:nvSpPr>
            <p:cNvPr id="57" name="TextBox 56"/>
            <p:cNvSpPr txBox="1"/>
            <p:nvPr/>
          </p:nvSpPr>
          <p:spPr>
            <a:xfrm>
              <a:off x="2993925" y="5624948"/>
              <a:ext cx="3052916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CHUNG HWA 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UNIVERSITY OF</a:t>
              </a:r>
            </a:p>
            <a:p>
              <a:pPr algn="ctr"/>
              <a:r>
                <a:rPr lang="id-ID" dirty="0">
                  <a:solidFill>
                    <a:schemeClr val="bg1"/>
                  </a:solidFill>
                  <a:latin typeface="Arial Rounded MT Bold" pitchFamily="34" charset="0"/>
                </a:rPr>
                <a:t>MEDICAL TECHNOLOGY</a:t>
              </a:r>
            </a:p>
          </p:txBody>
        </p:sp>
        <p:pic>
          <p:nvPicPr>
            <p:cNvPr id="3086" name="Picture 14" descr="Image result for LOGO CHUNG HWA UNIVERSITY OF MEDICAL TECHNOLOGY PNG"/>
            <p:cNvPicPr>
              <a:picLocks noChangeAspect="1" noChangeArrowheads="1"/>
            </p:cNvPicPr>
            <p:nvPr/>
          </p:nvPicPr>
          <p:blipFill>
            <a:blip r:embed="rId13" cstate="print"/>
            <a:srcRect l="15947" r="70835" b="23560"/>
            <a:stretch>
              <a:fillRect/>
            </a:stretch>
          </p:blipFill>
          <p:spPr bwMode="auto">
            <a:xfrm>
              <a:off x="3805083" y="4364959"/>
              <a:ext cx="1281600" cy="1373843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9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3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27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5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39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3"/>
          <p:cNvGrpSpPr/>
          <p:nvPr/>
        </p:nvGrpSpPr>
        <p:grpSpPr>
          <a:xfrm>
            <a:off x="-958483" y="178485"/>
            <a:ext cx="8229600" cy="754965"/>
            <a:chOff x="-996583" y="2434137"/>
            <a:chExt cx="8229600" cy="754965"/>
          </a:xfrm>
        </p:grpSpPr>
        <p:pic>
          <p:nvPicPr>
            <p:cNvPr id="56" name="Picture 55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57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ALAMAT </a:t>
              </a:r>
              <a:r>
                <a:rPr lang="id-ID" sz="3200" spc="-150" dirty="0">
                  <a:solidFill>
                    <a:srgbClr val="FF0000"/>
                  </a:solidFill>
                  <a:latin typeface="Arial Black" pitchFamily="34" charset="0"/>
                  <a:ea typeface="Arial Unicode MS" pitchFamily="34" charset="-128"/>
                  <a:cs typeface="Arial Unicode MS" pitchFamily="34" charset="-128"/>
                </a:rPr>
                <a:t>MEDSOS</a:t>
              </a:r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 UM METRO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58" name="Picture 5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sp>
        <p:nvSpPr>
          <p:cNvPr id="59" name="Rectangle 58"/>
          <p:cNvSpPr/>
          <p:nvPr/>
        </p:nvSpPr>
        <p:spPr>
          <a:xfrm>
            <a:off x="1014410" y="852491"/>
            <a:ext cx="10891840" cy="5091109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457200" lvl="0" indent="-457200">
              <a:buFont typeface="+mj-lt"/>
              <a:buAutoNum type="arabicPeriod"/>
            </a:pPr>
            <a:endParaRPr lang="id-ID" sz="2400" dirty="0">
              <a:solidFill>
                <a:srgbClr val="0070C0"/>
              </a:solidFill>
              <a:latin typeface="Century Gothic" pitchFamily="34" charset="0"/>
            </a:endParaRPr>
          </a:p>
        </p:txBody>
      </p:sp>
      <p:grpSp>
        <p:nvGrpSpPr>
          <p:cNvPr id="3" name="Group 33"/>
          <p:cNvGrpSpPr/>
          <p:nvPr/>
        </p:nvGrpSpPr>
        <p:grpSpPr>
          <a:xfrm>
            <a:off x="9677400" y="0"/>
            <a:ext cx="5391150" cy="1742846"/>
            <a:chOff x="10077450" y="0"/>
            <a:chExt cx="5391150" cy="1742846"/>
          </a:xfrm>
        </p:grpSpPr>
        <p:grpSp>
          <p:nvGrpSpPr>
            <p:cNvPr id="4" name="Group 41"/>
            <p:cNvGrpSpPr/>
            <p:nvPr/>
          </p:nvGrpSpPr>
          <p:grpSpPr>
            <a:xfrm>
              <a:off x="10077450" y="0"/>
              <a:ext cx="5391150" cy="1669287"/>
              <a:chOff x="10077450" y="0"/>
              <a:chExt cx="5391150" cy="1669287"/>
            </a:xfrm>
          </p:grpSpPr>
          <p:sp>
            <p:nvSpPr>
              <p:cNvPr id="63" name="Freeform 62"/>
              <p:cNvSpPr/>
              <p:nvPr/>
            </p:nvSpPr>
            <p:spPr>
              <a:xfrm flipH="1">
                <a:off x="10077450" y="0"/>
                <a:ext cx="5391150" cy="1554614"/>
              </a:xfrm>
              <a:custGeom>
                <a:avLst/>
                <a:gdLst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1162050 w 5695950"/>
                  <a:gd name="connsiteY4" fmla="*/ 38100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  <a:gd name="connsiteX0" fmla="*/ 5676900 w 5695950"/>
                  <a:gd name="connsiteY0" fmla="*/ 0 h 3886200"/>
                  <a:gd name="connsiteX1" fmla="*/ 5676900 w 5695950"/>
                  <a:gd name="connsiteY1" fmla="*/ 38100 h 3886200"/>
                  <a:gd name="connsiteX2" fmla="*/ 3829050 w 5695950"/>
                  <a:gd name="connsiteY2" fmla="*/ 19050 h 3886200"/>
                  <a:gd name="connsiteX3" fmla="*/ 1162050 w 5695950"/>
                  <a:gd name="connsiteY3" fmla="*/ 38100 h 3886200"/>
                  <a:gd name="connsiteX4" fmla="*/ 7722 w 5695950"/>
                  <a:gd name="connsiteY4" fmla="*/ 81643 h 3886200"/>
                  <a:gd name="connsiteX5" fmla="*/ 0 w 5695950"/>
                  <a:gd name="connsiteY5" fmla="*/ 3886200 h 3886200"/>
                  <a:gd name="connsiteX6" fmla="*/ 5695950 w 5695950"/>
                  <a:gd name="connsiteY6" fmla="*/ 3886200 h 3886200"/>
                  <a:gd name="connsiteX7" fmla="*/ 5676900 w 5695950"/>
                  <a:gd name="connsiteY7" fmla="*/ 0 h 38862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695950" h="3886200">
                    <a:moveTo>
                      <a:pt x="5676900" y="0"/>
                    </a:moveTo>
                    <a:lnTo>
                      <a:pt x="5676900" y="38100"/>
                    </a:lnTo>
                    <a:lnTo>
                      <a:pt x="3829050" y="19050"/>
                    </a:lnTo>
                    <a:lnTo>
                      <a:pt x="1162050" y="38100"/>
                    </a:lnTo>
                    <a:lnTo>
                      <a:pt x="7722" y="81643"/>
                    </a:lnTo>
                    <a:lnTo>
                      <a:pt x="0" y="3886200"/>
                    </a:lnTo>
                    <a:lnTo>
                      <a:pt x="5695950" y="3886200"/>
                    </a:lnTo>
                    <a:lnTo>
                      <a:pt x="5676900" y="0"/>
                    </a:lnTo>
                    <a:close/>
                  </a:path>
                </a:pathLst>
              </a:custGeom>
              <a:solidFill>
                <a:srgbClr val="EA391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64" name="Title 1"/>
              <p:cNvSpPr txBox="1">
                <a:spLocks/>
              </p:cNvSpPr>
              <p:nvPr/>
            </p:nvSpPr>
            <p:spPr>
              <a:xfrm>
                <a:off x="10259791" y="6853"/>
                <a:ext cx="2270760" cy="1662434"/>
              </a:xfrm>
              <a:prstGeom prst="rect">
                <a:avLst/>
              </a:prstGeom>
            </p:spPr>
            <p:txBody>
              <a:bodyPr vert="horz" lIns="91440" tIns="45720" rIns="91440" bIns="45720" rtlCol="0" anchor="ctr">
                <a:noAutofit/>
              </a:bodyPr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400" kern="1200">
                    <a:solidFill>
                      <a:schemeClr val="tx1"/>
                    </a:solidFill>
                    <a:latin typeface="+mj-lt"/>
                    <a:ea typeface="+mj-ea"/>
                    <a:cs typeface="+mj-cs"/>
                  </a:defRPr>
                </a:lvl1pPr>
              </a:lstStyle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ALAMAT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MEDIA SOSIAL</a:t>
                </a:r>
              </a:p>
              <a:p>
                <a:pPr algn="ctr">
                  <a:lnSpc>
                    <a:spcPct val="70000"/>
                  </a:lnSpc>
                </a:pPr>
                <a:r>
                  <a:rPr lang="id-ID" sz="1400" b="1" dirty="0">
                    <a:solidFill>
                      <a:schemeClr val="bg1"/>
                    </a:solidFill>
                    <a:latin typeface="Arial Narrow" panose="020B0606020202030204" pitchFamily="34" charset="0"/>
                  </a:rPr>
                  <a:t>UM METRO</a:t>
                </a:r>
                <a:endParaRPr lang="en-US" sz="1400" b="1" dirty="0">
                  <a:solidFill>
                    <a:schemeClr val="bg1"/>
                  </a:solidFill>
                  <a:latin typeface="Arial Narrow" panose="020B0606020202030204" pitchFamily="34" charset="0"/>
                </a:endParaRPr>
              </a:p>
            </p:txBody>
          </p:sp>
        </p:grpSp>
        <p:pic>
          <p:nvPicPr>
            <p:cNvPr id="62" name="Picture 61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53700" y="168853"/>
              <a:ext cx="1627953" cy="1573993"/>
            </a:xfrm>
            <a:prstGeom prst="rect">
              <a:avLst/>
            </a:prstGeom>
          </p:spPr>
        </p:pic>
      </p:grpSp>
      <p:grpSp>
        <p:nvGrpSpPr>
          <p:cNvPr id="5" name="Group 43"/>
          <p:cNvGrpSpPr/>
          <p:nvPr/>
        </p:nvGrpSpPr>
        <p:grpSpPr>
          <a:xfrm>
            <a:off x="-958483" y="6103035"/>
            <a:ext cx="8229600" cy="754965"/>
            <a:chOff x="-996583" y="2434137"/>
            <a:chExt cx="8229600" cy="754965"/>
          </a:xfrm>
        </p:grpSpPr>
        <p:pic>
          <p:nvPicPr>
            <p:cNvPr id="66" name="Picture 65">
              <a:hlinkClick r:id="" action="ppaction://hlinkshowjump?jump=nextslide"/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18182" b="2080"/>
            <a:stretch/>
          </p:blipFill>
          <p:spPr>
            <a:xfrm>
              <a:off x="-996583" y="2434138"/>
              <a:ext cx="8229600" cy="685800"/>
            </a:xfrm>
            <a:prstGeom prst="rect">
              <a:avLst/>
            </a:prstGeom>
          </p:spPr>
        </p:pic>
        <p:sp>
          <p:nvSpPr>
            <p:cNvPr id="67" name="Title 1"/>
            <p:cNvSpPr txBox="1">
              <a:spLocks/>
            </p:cNvSpPr>
            <p:nvPr/>
          </p:nvSpPr>
          <p:spPr>
            <a:xfrm>
              <a:off x="1003667" y="2434137"/>
              <a:ext cx="6210300" cy="754965"/>
            </a:xfrm>
            <a:prstGeom prst="rect">
              <a:avLst/>
            </a:prstGeom>
            <a:noFill/>
          </p:spPr>
          <p:txBody>
            <a:bodyPr vert="horz" lIns="91440" tIns="45720" rIns="91440" bIns="45720" rtlCol="0" anchor="ctr">
              <a:normAutofit fontScale="97500"/>
            </a:bodyPr>
            <a:lstStyle>
              <a:lvl1pPr algn="l" defTabSz="9144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44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/>
              <a:r>
                <a:rPr lang="id-ID" sz="3200" spc="-150" dirty="0">
                  <a:latin typeface="Arial Unicode MS" pitchFamily="34" charset="-128"/>
                  <a:ea typeface="Arial Unicode MS" pitchFamily="34" charset="-128"/>
                  <a:cs typeface="Arial Unicode MS" pitchFamily="34" charset="-128"/>
                </a:rPr>
                <a:t>CLOSING</a:t>
              </a:r>
              <a:endParaRPr lang="en-US" sz="3200" spc="-150" dirty="0">
                <a:latin typeface="Arial Unicode MS" pitchFamily="34" charset="-128"/>
                <a:ea typeface="Arial Unicode MS" pitchFamily="34" charset="-128"/>
                <a:cs typeface="Arial Unicode MS" pitchFamily="34" charset="-128"/>
              </a:endParaRPr>
            </a:p>
          </p:txBody>
        </p:sp>
        <p:pic>
          <p:nvPicPr>
            <p:cNvPr id="68" name="Picture 6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200731" y="2494048"/>
              <a:ext cx="567368" cy="565980"/>
            </a:xfrm>
            <a:prstGeom prst="rect">
              <a:avLst/>
            </a:prstGeom>
          </p:spPr>
        </p:pic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xmlns="" id="{DF9E6D5A-C7EF-44AE-B927-FDBA466BBBAF}"/>
              </a:ext>
            </a:extLst>
          </p:cNvPr>
          <p:cNvGrpSpPr/>
          <p:nvPr/>
        </p:nvGrpSpPr>
        <p:grpSpPr>
          <a:xfrm>
            <a:off x="1309651" y="2493735"/>
            <a:ext cx="1627953" cy="2854933"/>
            <a:chOff x="1309651" y="2277835"/>
            <a:chExt cx="1627953" cy="2854933"/>
          </a:xfrm>
        </p:grpSpPr>
        <p:pic>
          <p:nvPicPr>
            <p:cNvPr id="48" name="그림 5">
              <a:extLst>
                <a:ext uri="{FF2B5EF4-FFF2-40B4-BE49-F238E27FC236}">
                  <a16:creationId xmlns:a16="http://schemas.microsoft.com/office/drawing/2014/main" xmlns="" id="{C7C5A635-1F2A-492A-8FE4-7CCE205DE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09651" y="2277835"/>
              <a:ext cx="1627953" cy="285493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C8A8CBE-5203-4073-897E-045A5CBC685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946"/>
            <a:stretch/>
          </p:blipFill>
          <p:spPr>
            <a:xfrm>
              <a:off x="1569373" y="4312920"/>
              <a:ext cx="1148427" cy="146763"/>
            </a:xfrm>
            <a:prstGeom prst="rect">
              <a:avLst/>
            </a:prstGeom>
          </p:spPr>
        </p:pic>
        <p:pic>
          <p:nvPicPr>
            <p:cNvPr id="61" name="Picture 60">
              <a:extLst>
                <a:ext uri="{FF2B5EF4-FFF2-40B4-BE49-F238E27FC236}">
                  <a16:creationId xmlns:a16="http://schemas.microsoft.com/office/drawing/2014/main" xmlns="" id="{E4026975-E789-4528-BE78-2E30492942F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778" b="25225"/>
            <a:stretch/>
          </p:blipFill>
          <p:spPr>
            <a:xfrm>
              <a:off x="1569373" y="2737104"/>
              <a:ext cx="1148427" cy="1575815"/>
            </a:xfrm>
            <a:prstGeom prst="rect">
              <a:avLst/>
            </a:prstGeom>
          </p:spPr>
        </p:pic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xmlns="" id="{6D16539C-BCA7-498E-938B-11ADA15F7A9E}"/>
              </a:ext>
            </a:extLst>
          </p:cNvPr>
          <p:cNvGrpSpPr/>
          <p:nvPr/>
        </p:nvGrpSpPr>
        <p:grpSpPr>
          <a:xfrm>
            <a:off x="8188948" y="2493735"/>
            <a:ext cx="1627953" cy="2854933"/>
            <a:chOff x="8188948" y="2277835"/>
            <a:chExt cx="1627953" cy="2854933"/>
          </a:xfrm>
        </p:grpSpPr>
        <p:pic>
          <p:nvPicPr>
            <p:cNvPr id="55" name="그림 5">
              <a:extLst>
                <a:ext uri="{FF2B5EF4-FFF2-40B4-BE49-F238E27FC236}">
                  <a16:creationId xmlns:a16="http://schemas.microsoft.com/office/drawing/2014/main" xmlns="" id="{10DEF208-9266-4865-9795-22CB67506CC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88948" y="2277835"/>
              <a:ext cx="1627953" cy="2854933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xmlns="" id="{3C61B674-CC65-41C6-B681-FCC4BC0C1E8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730" b="24023"/>
            <a:stretch/>
          </p:blipFill>
          <p:spPr>
            <a:xfrm>
              <a:off x="8444298" y="2732374"/>
              <a:ext cx="1148400" cy="1727309"/>
            </a:xfrm>
            <a:prstGeom prst="rect">
              <a:avLst/>
            </a:prstGeom>
          </p:spPr>
        </p:pic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xmlns="" id="{828DB725-61A6-4CFF-8EA9-216704113467}"/>
              </a:ext>
            </a:extLst>
          </p:cNvPr>
          <p:cNvGrpSpPr/>
          <p:nvPr/>
        </p:nvGrpSpPr>
        <p:grpSpPr>
          <a:xfrm>
            <a:off x="4697456" y="2493735"/>
            <a:ext cx="1627953" cy="2854933"/>
            <a:chOff x="4697456" y="2277835"/>
            <a:chExt cx="1627953" cy="2854933"/>
          </a:xfrm>
        </p:grpSpPr>
        <p:pic>
          <p:nvPicPr>
            <p:cNvPr id="50" name="그림 5">
              <a:extLst>
                <a:ext uri="{FF2B5EF4-FFF2-40B4-BE49-F238E27FC236}">
                  <a16:creationId xmlns:a16="http://schemas.microsoft.com/office/drawing/2014/main" xmlns="" id="{845D4B91-D521-4238-AD5C-6A4338DAE47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697456" y="2277835"/>
              <a:ext cx="1627953" cy="2854933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095DA24-B542-4822-BFD0-DFE2F545B75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198" b="24639"/>
            <a:stretch/>
          </p:blipFill>
          <p:spPr>
            <a:xfrm>
              <a:off x="4952363" y="2734404"/>
              <a:ext cx="1148400" cy="1725280"/>
            </a:xfrm>
            <a:prstGeom prst="rect">
              <a:avLst/>
            </a:prstGeom>
          </p:spPr>
        </p:pic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5AF943D2-8930-4C0B-9F9C-79CFC2BCF6E1}"/>
              </a:ext>
            </a:extLst>
          </p:cNvPr>
          <p:cNvGrpSpPr/>
          <p:nvPr/>
        </p:nvGrpSpPr>
        <p:grpSpPr>
          <a:xfrm>
            <a:off x="3022948" y="2493735"/>
            <a:ext cx="1627953" cy="2854933"/>
            <a:chOff x="3022948" y="2277835"/>
            <a:chExt cx="1627953" cy="2854933"/>
          </a:xfrm>
        </p:grpSpPr>
        <p:pic>
          <p:nvPicPr>
            <p:cNvPr id="49" name="그림 5">
              <a:extLst>
                <a:ext uri="{FF2B5EF4-FFF2-40B4-BE49-F238E27FC236}">
                  <a16:creationId xmlns:a16="http://schemas.microsoft.com/office/drawing/2014/main" xmlns="" id="{72E1CAEC-3DC9-47D9-ACDD-FD2CE507474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22948" y="2277835"/>
              <a:ext cx="1627953" cy="2854933"/>
            </a:xfrm>
            <a:prstGeom prst="rect">
              <a:avLst/>
            </a:prstGeom>
          </p:spPr>
        </p:pic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xmlns="" id="{A868B923-CDE0-48BE-A584-C77B6B64E3F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671" b="23277"/>
            <a:stretch/>
          </p:blipFill>
          <p:spPr>
            <a:xfrm>
              <a:off x="3287518" y="2737104"/>
              <a:ext cx="1148400" cy="1722579"/>
            </a:xfrm>
            <a:prstGeom prst="rect">
              <a:avLst/>
            </a:prstGeom>
          </p:spPr>
        </p:pic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xmlns="" id="{E11CCEDC-8CA9-480A-9712-972A3C113059}"/>
              </a:ext>
            </a:extLst>
          </p:cNvPr>
          <p:cNvGrpSpPr/>
          <p:nvPr/>
        </p:nvGrpSpPr>
        <p:grpSpPr>
          <a:xfrm>
            <a:off x="6422945" y="2493735"/>
            <a:ext cx="1627953" cy="2854933"/>
            <a:chOff x="6422945" y="2277835"/>
            <a:chExt cx="1627953" cy="2854933"/>
          </a:xfrm>
        </p:grpSpPr>
        <p:pic>
          <p:nvPicPr>
            <p:cNvPr id="52" name="그림 5">
              <a:extLst>
                <a:ext uri="{FF2B5EF4-FFF2-40B4-BE49-F238E27FC236}">
                  <a16:creationId xmlns:a16="http://schemas.microsoft.com/office/drawing/2014/main" xmlns="" id="{6B1BE57B-1938-4AFC-9C65-D24A5885F2A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422945" y="2277835"/>
              <a:ext cx="1627953" cy="2854933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xmlns="" id="{049D5A1A-C4FB-4857-88AF-131148D418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029" b="24724"/>
            <a:stretch/>
          </p:blipFill>
          <p:spPr>
            <a:xfrm>
              <a:off x="6678704" y="2732374"/>
              <a:ext cx="1148400" cy="1727309"/>
            </a:xfrm>
            <a:prstGeom prst="rect">
              <a:avLst/>
            </a:prstGeom>
          </p:spPr>
        </p:pic>
        <p:pic>
          <p:nvPicPr>
            <p:cNvPr id="65" name="Picture 64">
              <a:extLst>
                <a:ext uri="{FF2B5EF4-FFF2-40B4-BE49-F238E27FC236}">
                  <a16:creationId xmlns:a16="http://schemas.microsoft.com/office/drawing/2014/main" xmlns="" id="{4EB00059-BAE6-413E-87B3-841C9127087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93946"/>
            <a:stretch/>
          </p:blipFill>
          <p:spPr>
            <a:xfrm>
              <a:off x="6678704" y="4312919"/>
              <a:ext cx="1148400" cy="146764"/>
            </a:xfrm>
            <a:prstGeom prst="rect">
              <a:avLst/>
            </a:prstGeom>
          </p:spPr>
        </p:pic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xmlns="" id="{7E9F66CA-236C-4604-95BE-7ABB762E1B0E}"/>
              </a:ext>
            </a:extLst>
          </p:cNvPr>
          <p:cNvGrpSpPr/>
          <p:nvPr/>
        </p:nvGrpSpPr>
        <p:grpSpPr>
          <a:xfrm>
            <a:off x="9926629" y="2493735"/>
            <a:ext cx="1627953" cy="2854933"/>
            <a:chOff x="9926629" y="2277835"/>
            <a:chExt cx="1627953" cy="2854933"/>
          </a:xfrm>
        </p:grpSpPr>
        <p:grpSp>
          <p:nvGrpSpPr>
            <p:cNvPr id="24" name="Group 23">
              <a:extLst>
                <a:ext uri="{FF2B5EF4-FFF2-40B4-BE49-F238E27FC236}">
                  <a16:creationId xmlns:a16="http://schemas.microsoft.com/office/drawing/2014/main" xmlns="" id="{2C7793A3-0CB9-42C6-93E5-39699A9ED423}"/>
                </a:ext>
              </a:extLst>
            </p:cNvPr>
            <p:cNvGrpSpPr/>
            <p:nvPr/>
          </p:nvGrpSpPr>
          <p:grpSpPr>
            <a:xfrm>
              <a:off x="9926629" y="2277835"/>
              <a:ext cx="1627953" cy="2854933"/>
              <a:chOff x="9926629" y="2277835"/>
              <a:chExt cx="1627953" cy="2854933"/>
            </a:xfrm>
          </p:grpSpPr>
          <p:pic>
            <p:nvPicPr>
              <p:cNvPr id="60" name="그림 5">
                <a:extLst>
                  <a:ext uri="{FF2B5EF4-FFF2-40B4-BE49-F238E27FC236}">
                    <a16:creationId xmlns:a16="http://schemas.microsoft.com/office/drawing/2014/main" xmlns="" id="{613BA72E-5C7A-47D6-BE15-9CE25C51C80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26629" y="2277835"/>
                <a:ext cx="1627953" cy="2854933"/>
              </a:xfrm>
              <a:prstGeom prst="rect">
                <a:avLst/>
              </a:prstGeom>
            </p:spPr>
          </p:pic>
          <p:pic>
            <p:nvPicPr>
              <p:cNvPr id="9" name="Picture 8">
                <a:extLst>
                  <a:ext uri="{FF2B5EF4-FFF2-40B4-BE49-F238E27FC236}">
                    <a16:creationId xmlns:a16="http://schemas.microsoft.com/office/drawing/2014/main" xmlns="" id="{F2AF5A95-5DAA-48EC-BCF4-078F60538F4D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11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-9820" t="13574" r="-8271" b="62668"/>
              <a:stretch/>
            </p:blipFill>
            <p:spPr>
              <a:xfrm>
                <a:off x="10075224" y="2732375"/>
                <a:ext cx="1356161" cy="575976"/>
              </a:xfrm>
              <a:prstGeom prst="rect">
                <a:avLst/>
              </a:prstGeom>
            </p:spPr>
          </p:pic>
        </p:grpSp>
        <p:pic>
          <p:nvPicPr>
            <p:cNvPr id="69" name="Picture 68">
              <a:extLst>
                <a:ext uri="{FF2B5EF4-FFF2-40B4-BE49-F238E27FC236}">
                  <a16:creationId xmlns:a16="http://schemas.microsoft.com/office/drawing/2014/main" xmlns="" id="{A0508B7A-24D1-47C6-80B1-DB305B70566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9820" t="51658" r="-8271" b="852"/>
            <a:stretch/>
          </p:blipFill>
          <p:spPr>
            <a:xfrm>
              <a:off x="10075224" y="3308351"/>
              <a:ext cx="1356161" cy="1151332"/>
            </a:xfrm>
            <a:prstGeom prst="rect">
              <a:avLst/>
            </a:prstGeom>
          </p:spPr>
        </p:pic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090FC863-7EA3-49FA-BA26-8C7FEABD696B}"/>
              </a:ext>
            </a:extLst>
          </p:cNvPr>
          <p:cNvSpPr txBox="1"/>
          <p:nvPr/>
        </p:nvSpPr>
        <p:spPr>
          <a:xfrm>
            <a:off x="1482137" y="2113885"/>
            <a:ext cx="12875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Instagram</a:t>
            </a:r>
          </a:p>
        </p:txBody>
      </p:sp>
      <p:sp>
        <p:nvSpPr>
          <p:cNvPr id="74" name="TextBox 73">
            <a:extLst>
              <a:ext uri="{FF2B5EF4-FFF2-40B4-BE49-F238E27FC236}">
                <a16:creationId xmlns:a16="http://schemas.microsoft.com/office/drawing/2014/main" xmlns="" id="{D2A8BC5C-B12D-4869-B103-C4B870130583}"/>
              </a:ext>
            </a:extLst>
          </p:cNvPr>
          <p:cNvSpPr txBox="1"/>
          <p:nvPr/>
        </p:nvSpPr>
        <p:spPr>
          <a:xfrm>
            <a:off x="3230778" y="2113885"/>
            <a:ext cx="12618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Facebook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xmlns="" id="{F351D38A-4D3D-4BCE-8278-1961500C85F4}"/>
              </a:ext>
            </a:extLst>
          </p:cNvPr>
          <p:cNvSpPr txBox="1"/>
          <p:nvPr/>
        </p:nvSpPr>
        <p:spPr>
          <a:xfrm>
            <a:off x="5049351" y="2113885"/>
            <a:ext cx="9241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Twitter</a:t>
            </a:r>
          </a:p>
        </p:txBody>
      </p:sp>
      <p:sp>
        <p:nvSpPr>
          <p:cNvPr id="76" name="TextBox 75">
            <a:extLst>
              <a:ext uri="{FF2B5EF4-FFF2-40B4-BE49-F238E27FC236}">
                <a16:creationId xmlns:a16="http://schemas.microsoft.com/office/drawing/2014/main" xmlns="" id="{C21ED4CA-4A52-4D35-BADA-A9F637A46C5C}"/>
              </a:ext>
            </a:extLst>
          </p:cNvPr>
          <p:cNvSpPr txBox="1"/>
          <p:nvPr/>
        </p:nvSpPr>
        <p:spPr>
          <a:xfrm>
            <a:off x="6667984" y="2113885"/>
            <a:ext cx="1137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YouTube</a:t>
            </a:r>
          </a:p>
        </p:txBody>
      </p:sp>
      <p:sp>
        <p:nvSpPr>
          <p:cNvPr id="79" name="TextBox 78">
            <a:extLst>
              <a:ext uri="{FF2B5EF4-FFF2-40B4-BE49-F238E27FC236}">
                <a16:creationId xmlns:a16="http://schemas.microsoft.com/office/drawing/2014/main" xmlns="" id="{136B72C2-80D7-4D36-A634-321537875AC0}"/>
              </a:ext>
            </a:extLst>
          </p:cNvPr>
          <p:cNvSpPr txBox="1"/>
          <p:nvPr/>
        </p:nvSpPr>
        <p:spPr>
          <a:xfrm>
            <a:off x="8485821" y="2113885"/>
            <a:ext cx="1065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</a:p>
        </p:txBody>
      </p:sp>
      <p:sp>
        <p:nvSpPr>
          <p:cNvPr id="81" name="TextBox 80">
            <a:extLst>
              <a:ext uri="{FF2B5EF4-FFF2-40B4-BE49-F238E27FC236}">
                <a16:creationId xmlns:a16="http://schemas.microsoft.com/office/drawing/2014/main" xmlns="" id="{75AE84C1-5D73-49ED-812A-74C4B3573EC2}"/>
              </a:ext>
            </a:extLst>
          </p:cNvPr>
          <p:cNvSpPr txBox="1"/>
          <p:nvPr/>
        </p:nvSpPr>
        <p:spPr>
          <a:xfrm>
            <a:off x="10207928" y="2113885"/>
            <a:ext cx="1065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Website</a:t>
            </a:r>
          </a:p>
        </p:txBody>
      </p:sp>
      <p:sp>
        <p:nvSpPr>
          <p:cNvPr id="82" name="TextBox 81">
            <a:extLst>
              <a:ext uri="{FF2B5EF4-FFF2-40B4-BE49-F238E27FC236}">
                <a16:creationId xmlns:a16="http://schemas.microsoft.com/office/drawing/2014/main" xmlns="" id="{C70ACD1A-F2DA-4521-B9EA-5C2D6711CB17}"/>
              </a:ext>
            </a:extLst>
          </p:cNvPr>
          <p:cNvSpPr txBox="1"/>
          <p:nvPr/>
        </p:nvSpPr>
        <p:spPr>
          <a:xfrm>
            <a:off x="1537442" y="5220390"/>
            <a:ext cx="117692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um_metro</a:t>
            </a: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xmlns="" id="{D708DAF7-3BC0-4725-B9E5-F39444321EBC}"/>
              </a:ext>
            </a:extLst>
          </p:cNvPr>
          <p:cNvSpPr txBox="1"/>
          <p:nvPr/>
        </p:nvSpPr>
        <p:spPr>
          <a:xfrm>
            <a:off x="3062464" y="5220390"/>
            <a:ext cx="1598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Ummetro.1966</a:t>
            </a:r>
          </a:p>
        </p:txBody>
      </p:sp>
      <p:sp>
        <p:nvSpPr>
          <p:cNvPr id="84" name="TextBox 83">
            <a:extLst>
              <a:ext uri="{FF2B5EF4-FFF2-40B4-BE49-F238E27FC236}">
                <a16:creationId xmlns:a16="http://schemas.microsoft.com/office/drawing/2014/main" xmlns="" id="{6CEEFD39-09B7-4A60-B3BA-251A4AA3BA01}"/>
              </a:ext>
            </a:extLst>
          </p:cNvPr>
          <p:cNvSpPr txBox="1"/>
          <p:nvPr/>
        </p:nvSpPr>
        <p:spPr>
          <a:xfrm>
            <a:off x="4706568" y="5220390"/>
            <a:ext cx="16097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UnivMuhMetro</a:t>
            </a:r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xmlns="" id="{26D6BEF6-4AA1-4F97-8EBB-8A745DFEF677}"/>
              </a:ext>
            </a:extLst>
          </p:cNvPr>
          <p:cNvSpPr txBox="1"/>
          <p:nvPr/>
        </p:nvSpPr>
        <p:spPr>
          <a:xfrm>
            <a:off x="6557090" y="5220390"/>
            <a:ext cx="13596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UMMetro Tv</a:t>
            </a:r>
          </a:p>
        </p:txBody>
      </p:sp>
      <p:sp>
        <p:nvSpPr>
          <p:cNvPr id="86" name="TextBox 85">
            <a:extLst>
              <a:ext uri="{FF2B5EF4-FFF2-40B4-BE49-F238E27FC236}">
                <a16:creationId xmlns:a16="http://schemas.microsoft.com/office/drawing/2014/main" xmlns="" id="{F059EA49-E209-4D9B-9E04-5927EE69DA94}"/>
              </a:ext>
            </a:extLst>
          </p:cNvPr>
          <p:cNvSpPr txBox="1"/>
          <p:nvPr/>
        </p:nvSpPr>
        <p:spPr>
          <a:xfrm>
            <a:off x="7937919" y="5220390"/>
            <a:ext cx="216116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http://ummetro.ac.id</a:t>
            </a:r>
          </a:p>
        </p:txBody>
      </p:sp>
      <p:sp>
        <p:nvSpPr>
          <p:cNvPr id="87" name="TextBox 86">
            <a:extLst>
              <a:ext uri="{FF2B5EF4-FFF2-40B4-BE49-F238E27FC236}">
                <a16:creationId xmlns:a16="http://schemas.microsoft.com/office/drawing/2014/main" xmlns="" id="{348CC20D-D4D5-4567-A2E3-AEF7FAD201F0}"/>
              </a:ext>
            </a:extLst>
          </p:cNvPr>
          <p:cNvSpPr txBox="1"/>
          <p:nvPr/>
        </p:nvSpPr>
        <p:spPr>
          <a:xfrm>
            <a:off x="9435347" y="5496160"/>
            <a:ext cx="2523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id-ID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Penmaru.ummetro.ac.id</a:t>
            </a:r>
          </a:p>
        </p:txBody>
      </p:sp>
      <p:pic>
        <p:nvPicPr>
          <p:cNvPr id="30" name="Picture 29">
            <a:extLst>
              <a:ext uri="{FF2B5EF4-FFF2-40B4-BE49-F238E27FC236}">
                <a16:creationId xmlns:a16="http://schemas.microsoft.com/office/drawing/2014/main" xmlns="" id="{1D37A670-988D-4BF4-9AC5-C34B9CCD1DF4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186" y="1124780"/>
            <a:ext cx="713852" cy="902387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90" name="Picture 89">
            <a:extLst>
              <a:ext uri="{FF2B5EF4-FFF2-40B4-BE49-F238E27FC236}">
                <a16:creationId xmlns:a16="http://schemas.microsoft.com/office/drawing/2014/main" xmlns="" id="{D1354D2D-8D4A-451C-B13C-E3D330DBA96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8804" y="1136478"/>
            <a:ext cx="712800" cy="71280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92" name="Picture 91">
            <a:extLst>
              <a:ext uri="{FF2B5EF4-FFF2-40B4-BE49-F238E27FC236}">
                <a16:creationId xmlns:a16="http://schemas.microsoft.com/office/drawing/2014/main" xmlns="" id="{9B46895E-2D85-453E-8301-BADEB2FC7070}"/>
              </a:ext>
            </a:extLst>
          </p:cNvPr>
          <p:cNvPicPr>
            <a:picLocks noChangeAspect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81806">
            <a:off x="2348046" y="1315324"/>
            <a:ext cx="712800" cy="71280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88" name="Picture 87">
            <a:extLst>
              <a:ext uri="{FF2B5EF4-FFF2-40B4-BE49-F238E27FC236}">
                <a16:creationId xmlns:a16="http://schemas.microsoft.com/office/drawing/2014/main" xmlns="" id="{E03C1320-1203-48AF-B4CA-D681147CEE97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1095" y="1288681"/>
            <a:ext cx="924164" cy="746842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93" name="Picture 92">
            <a:extLst>
              <a:ext uri="{FF2B5EF4-FFF2-40B4-BE49-F238E27FC236}">
                <a16:creationId xmlns:a16="http://schemas.microsoft.com/office/drawing/2014/main" xmlns="" id="{DA8FD6F3-BEF0-42DF-BE8A-742C4AFC6D28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601476" y="1212036"/>
            <a:ext cx="712800" cy="603385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94" name="Picture 93">
            <a:extLst>
              <a:ext uri="{FF2B5EF4-FFF2-40B4-BE49-F238E27FC236}">
                <a16:creationId xmlns:a16="http://schemas.microsoft.com/office/drawing/2014/main" xmlns="" id="{DE0C5CD8-36F5-420D-807F-5CC0406A68A5}"/>
              </a:ext>
            </a:extLst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10597">
            <a:off x="5297854" y="1356555"/>
            <a:ext cx="712800" cy="712800"/>
          </a:xfrm>
          <a:prstGeom prst="rect">
            <a:avLst/>
          </a:prstGeom>
          <a:ln w="19050">
            <a:solidFill>
              <a:srgbClr val="FFC000"/>
            </a:solidFill>
          </a:ln>
        </p:spPr>
      </p:pic>
      <p:pic>
        <p:nvPicPr>
          <p:cNvPr id="95" name="Picture 94">
            <a:extLst>
              <a:ext uri="{FF2B5EF4-FFF2-40B4-BE49-F238E27FC236}">
                <a16:creationId xmlns:a16="http://schemas.microsoft.com/office/drawing/2014/main" xmlns="" id="{1075FB8A-C40B-44CE-AD5F-248537A541CB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 rot="510597">
            <a:off x="5996980" y="1234679"/>
            <a:ext cx="712800" cy="712397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  <p:pic>
        <p:nvPicPr>
          <p:cNvPr id="96" name="Picture 95">
            <a:extLst>
              <a:ext uri="{FF2B5EF4-FFF2-40B4-BE49-F238E27FC236}">
                <a16:creationId xmlns:a16="http://schemas.microsoft.com/office/drawing/2014/main" xmlns="" id="{22BE0C22-B945-41C5-B117-D628D30660F4}"/>
              </a:ext>
            </a:extLst>
          </p:cNvPr>
          <p:cNvPicPr>
            <a:picLocks noChangeAspect="1"/>
          </p:cNvPicPr>
          <p:nvPr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748215" y="1192393"/>
            <a:ext cx="636534" cy="712800"/>
          </a:xfrm>
          <a:prstGeom prst="rect">
            <a:avLst/>
          </a:prstGeom>
          <a:ln w="28575">
            <a:solidFill>
              <a:srgbClr val="FFC000"/>
            </a:solidFill>
          </a:ln>
        </p:spPr>
      </p:pic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>
    <p:cover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5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250"/>
                            </p:stCondLst>
                            <p:childTnLst>
                              <p:par>
                                <p:cTn id="26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5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500"/>
                            </p:stCondLst>
                            <p:childTnLst>
                              <p:par>
                                <p:cTn id="33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5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750"/>
                            </p:stCondLst>
                            <p:childTnLst>
                              <p:par>
                                <p:cTn id="40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25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5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2250"/>
                            </p:stCondLst>
                            <p:childTnLst>
                              <p:par>
                                <p:cTn id="54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5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500"/>
                            </p:stCondLst>
                            <p:childTnLst>
                              <p:par>
                                <p:cTn id="61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5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750"/>
                            </p:stCondLst>
                            <p:childTnLst>
                              <p:par>
                                <p:cTn id="68" presetID="17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5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3000"/>
                            </p:stCondLst>
                            <p:childTnLst>
                              <p:par>
                                <p:cTn id="7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3500"/>
                            </p:stCondLst>
                            <p:childTnLst>
                              <p:par>
                                <p:cTn id="8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4000"/>
                            </p:stCondLst>
                            <p:childTnLst>
                              <p:par>
                                <p:cTn id="87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500"/>
                            </p:stCondLst>
                            <p:childTnLst>
                              <p:par>
                                <p:cTn id="93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0"/>
                            </p:stCondLst>
                            <p:childTnLst>
                              <p:par>
                                <p:cTn id="9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5500"/>
                            </p:stCondLst>
                            <p:childTnLst>
                              <p:par>
                                <p:cTn id="10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6000"/>
                            </p:stCondLst>
                            <p:childTnLst>
                              <p:par>
                                <p:cTn id="111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14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6500"/>
                            </p:stCondLst>
                            <p:childTnLst>
                              <p:par>
                                <p:cTn id="120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23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7000"/>
                            </p:stCondLst>
                            <p:childTnLst>
                              <p:par>
                                <p:cTn id="129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3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500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7500"/>
                            </p:stCondLst>
                            <p:childTnLst>
                              <p:par>
                                <p:cTn id="138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2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500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9" dur="5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1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3" dur="500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54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5" fill="hold">
                            <p:stCondLst>
                              <p:cond delay="8500"/>
                            </p:stCondLst>
                            <p:childTnLst>
                              <p:par>
                                <p:cTn id="156" presetID="1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9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0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2" dur="500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down)">
                                      <p:cBhvr>
                                        <p:cTn id="16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" grpId="0" animBg="1"/>
      <p:bldP spid="27" grpId="0"/>
      <p:bldP spid="74" grpId="0"/>
      <p:bldP spid="75" grpId="0"/>
      <p:bldP spid="76" grpId="0"/>
      <p:bldP spid="79" grpId="0"/>
      <p:bldP spid="81" grpId="0"/>
      <p:bldP spid="82" grpId="0"/>
      <p:bldP spid="83" grpId="0"/>
      <p:bldP spid="84" grpId="0"/>
      <p:bldP spid="85" grpId="0"/>
      <p:bldP spid="86" grpId="0"/>
      <p:bldP spid="87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9582150" y="190500"/>
            <a:ext cx="25218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d-ID" sz="4800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Thank You !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xmlns="" id="{A6D9DBA7-8756-4681-A402-C41937F3505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238008" y="933448"/>
            <a:ext cx="1651211" cy="165121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0172700" cy="685800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9372600" y="-57150"/>
            <a:ext cx="2819400" cy="69151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20200" y="3130136"/>
            <a:ext cx="29718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6000" dirty="0">
                <a:solidFill>
                  <a:schemeClr val="bg1"/>
                </a:solidFill>
                <a:latin typeface="Altis Heavy" panose="020B0903030000000003" pitchFamily="34" charset="0"/>
              </a:rPr>
              <a:t>MISI</a:t>
            </a:r>
            <a:endParaRPr lang="id-ID" sz="7200" dirty="0">
              <a:solidFill>
                <a:schemeClr val="bg1"/>
              </a:solidFill>
              <a:latin typeface="Altis Heavy" panose="020B0903030000000003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id-ID" sz="2400" dirty="0">
                <a:solidFill>
                  <a:schemeClr val="bg1"/>
                </a:solidFill>
                <a:latin typeface="Altis Heavy" panose="020B0903030000000003" pitchFamily="34" charset="0"/>
              </a:rPr>
              <a:t>Universitas Muhammadiyah Metro</a:t>
            </a:r>
            <a:endParaRPr lang="en-US" sz="2400" dirty="0">
              <a:solidFill>
                <a:schemeClr val="bg1"/>
              </a:solidFill>
              <a:latin typeface="Altis Heavy" panose="020B09030300000000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1083" y="1061487"/>
            <a:ext cx="1687026" cy="16870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200" y="1179965"/>
            <a:ext cx="85725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 startAt="3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Bidang Pengabdian kepada Masyarakat</a:t>
            </a:r>
            <a:r>
              <a:rPr lang="en-GB" sz="2200" b="1" dirty="0">
                <a:solidFill>
                  <a:schemeClr val="bg1"/>
                </a:solidFill>
                <a:latin typeface="Century Gothic" pitchFamily="34" charset="0"/>
              </a:rPr>
              <a:t>:</a:t>
            </a: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08050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Membangun sistem pengabdian kepada masyarakat yang efektif;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08050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Membangun pusat-pusat abdimas yang berorientasi pada kebutuhan lokal melalui kemitraan;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08050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Melaksanankan abdimas yang mencerahkan untuk memberdayakan masyarakat;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08050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Menghasilkan teknologi tepatguna sebagai solusi untuk  menjawab kebutuhan masyarakat;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908050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Meningkatkan komitmen dan kompetensi pengabdi dalam membangun jejaring untuk mengimplementasikan produk Ipteks.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463742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0172700" cy="685800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9372600" y="-57150"/>
            <a:ext cx="2819400" cy="69151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20200" y="3130136"/>
            <a:ext cx="29718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6000" dirty="0">
                <a:solidFill>
                  <a:schemeClr val="bg1"/>
                </a:solidFill>
                <a:latin typeface="Altis Heavy" panose="020B0903030000000003" pitchFamily="34" charset="0"/>
              </a:rPr>
              <a:t>MISI</a:t>
            </a:r>
            <a:endParaRPr lang="id-ID" sz="7200" dirty="0">
              <a:solidFill>
                <a:schemeClr val="bg1"/>
              </a:solidFill>
              <a:latin typeface="Altis Heavy" panose="020B0903030000000003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id-ID" sz="2400" dirty="0">
                <a:solidFill>
                  <a:schemeClr val="bg1"/>
                </a:solidFill>
                <a:latin typeface="Altis Heavy" panose="020B0903030000000003" pitchFamily="34" charset="0"/>
              </a:rPr>
              <a:t>Universitas Muhammadiyah Metro</a:t>
            </a:r>
            <a:endParaRPr lang="en-US" sz="2400" dirty="0">
              <a:solidFill>
                <a:schemeClr val="bg1"/>
              </a:solidFill>
              <a:latin typeface="Altis Heavy" panose="020B09030300000000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1083" y="1061487"/>
            <a:ext cx="1687026" cy="16870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57200" y="592023"/>
            <a:ext cx="85725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/>
            <a:r>
              <a:rPr lang="en-GB" sz="2200" b="1" dirty="0">
                <a:solidFill>
                  <a:schemeClr val="bg1"/>
                </a:solidFill>
                <a:latin typeface="Century Gothic" pitchFamily="34" charset="0"/>
              </a:rPr>
              <a:t>4.  </a:t>
            </a: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Bidang Al Islam dan Kemuhammadiyahan (AIK) dan Kerjasama </a:t>
            </a: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Mewujudkan lembaga sebagai pusat kajian dan penerapan Al Islam dan Kemuhammadiyahan;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Meningkatkan peran kelembagaan HUMAS dan Kerjasama Nasional dan Internasional;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Meningkatkan riset tentang aktualisasi keislaman dan kemuhammadiyahan;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Mewujudkan atmosfer kampus yang bercitra keIslaman dan Kemuhammadiyahan;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Mengembangkan kualitas konten dan produk kerjasama;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Membangun sumberdaya insankamil;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Mengembangkan sumberdaya yang mampu meningkatkan jejaring kerjasama yang produktif dan berkelanjutan.</a:t>
            </a:r>
          </a:p>
        </p:txBody>
      </p:sp>
    </p:spTree>
    <p:extLst>
      <p:ext uri="{BB962C8B-B14F-4D97-AF65-F5344CB8AC3E}">
        <p14:creationId xmlns:p14="http://schemas.microsoft.com/office/powerpoint/2010/main" val="28640029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0" y="0"/>
            <a:ext cx="10172700" cy="6858000"/>
          </a:xfrm>
          <a:prstGeom prst="rect">
            <a:avLst/>
          </a:prstGeom>
          <a:solidFill>
            <a:srgbClr val="002060">
              <a:alpha val="9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17" name="Freeform 16"/>
          <p:cNvSpPr/>
          <p:nvPr/>
        </p:nvSpPr>
        <p:spPr>
          <a:xfrm>
            <a:off x="9372600" y="-57150"/>
            <a:ext cx="2819400" cy="691515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9220200" y="3130136"/>
            <a:ext cx="2971800" cy="13111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6000" dirty="0">
                <a:solidFill>
                  <a:schemeClr val="bg1"/>
                </a:solidFill>
                <a:latin typeface="Altis Heavy" panose="020B0903030000000003" pitchFamily="34" charset="0"/>
              </a:rPr>
              <a:t>MISI</a:t>
            </a:r>
            <a:endParaRPr lang="id-ID" sz="7200" dirty="0">
              <a:solidFill>
                <a:schemeClr val="bg1"/>
              </a:solidFill>
              <a:latin typeface="Altis Heavy" panose="020B0903030000000003" pitchFamily="34" charset="0"/>
            </a:endParaRPr>
          </a:p>
          <a:p>
            <a:pPr algn="ctr">
              <a:lnSpc>
                <a:spcPct val="60000"/>
              </a:lnSpc>
            </a:pPr>
            <a:r>
              <a:rPr lang="id-ID" sz="2400" dirty="0">
                <a:solidFill>
                  <a:schemeClr val="bg1"/>
                </a:solidFill>
                <a:latin typeface="Altis Heavy" panose="020B0903030000000003" pitchFamily="34" charset="0"/>
              </a:rPr>
              <a:t>Universitas Muhammadiyah Metro</a:t>
            </a:r>
            <a:endParaRPr lang="en-US" sz="2400" dirty="0">
              <a:solidFill>
                <a:schemeClr val="bg1"/>
              </a:solidFill>
              <a:latin typeface="Altis Heavy" panose="020B0903030000000003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1083" y="1061487"/>
            <a:ext cx="1687026" cy="168702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468775" y="580448"/>
            <a:ext cx="857250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8775" indent="-358775"/>
            <a:r>
              <a:rPr lang="en-GB" sz="2200" b="1" dirty="0">
                <a:solidFill>
                  <a:schemeClr val="bg1"/>
                </a:solidFill>
                <a:latin typeface="Century Gothic" pitchFamily="34" charset="0"/>
              </a:rPr>
              <a:t>4.  </a:t>
            </a: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Bidang Al Islam dan Kemuhammadiyahan (AIK) dan Kerjasama </a:t>
            </a: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Mewujudkan lembaga sebagai pusat kajian dan penerapan Al Islam dan Kemuhammadiyahan;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Meningkatkan peran kelembagaan HUMAS dan Kerjasama Nasional dan Internasional;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Meningkatkan riset tentang aktualisasi keislaman dan kemuhammadiyahan;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Mewujudkan atmosfer kampus yang bercitra keIslaman dan Kemuhammadiyahan;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Mengembangkan kualitas konten dan produk kerjasama;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Membangun sumberdaya insankamil; </a:t>
            </a:r>
            <a:endParaRPr lang="en-GB" sz="2200" b="1" dirty="0">
              <a:solidFill>
                <a:schemeClr val="bg1"/>
              </a:solidFill>
              <a:latin typeface="Century Gothic" pitchFamily="34" charset="0"/>
            </a:endParaRPr>
          </a:p>
          <a:p>
            <a:pPr marL="815975" indent="-457200">
              <a:buAutoNum type="alphaLcParenR"/>
            </a:pPr>
            <a:r>
              <a:rPr lang="id-ID" sz="2200" b="1" dirty="0">
                <a:solidFill>
                  <a:schemeClr val="bg1"/>
                </a:solidFill>
                <a:latin typeface="Century Gothic" pitchFamily="34" charset="0"/>
              </a:rPr>
              <a:t>Mengembangkan sumberdaya yang mampu meningkatkan jejaring kerjasama yang produktif dan berkelanjutan.</a:t>
            </a:r>
          </a:p>
        </p:txBody>
      </p:sp>
    </p:spTree>
    <p:extLst>
      <p:ext uri="{BB962C8B-B14F-4D97-AF65-F5344CB8AC3E}">
        <p14:creationId xmlns:p14="http://schemas.microsoft.com/office/powerpoint/2010/main" val="2132205312"/>
      </p:ext>
    </p:extLst>
  </p:cSld>
  <p:clrMapOvr>
    <a:masterClrMapping/>
  </p:clrMapOvr>
  <p:transition spd="med" advClick="0" advTm="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xit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xit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xit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Bottom)">
                                      <p:cBhvr>
                                        <p:cTn id="1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2" presetClass="exit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slide(fromRigh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17" grpId="0" animBg="1"/>
      <p:bldP spid="18" grpId="0"/>
      <p:bldP spid="1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xmlns="" id="{07375B5F-8D2C-4C50-9CAC-9BB31D6278F6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xmlns="" id="{3C298935-5F25-42B7-8546-146E1E198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xmlns="" id="{BAFD2D3F-B310-404C-9CF8-5BEEB02F7BF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2449958"/>
              <a:ext cx="12192000" cy="4408042"/>
            </a:xfrm>
            <a:prstGeom prst="rect">
              <a:avLst/>
            </a:prstGeom>
          </p:spPr>
        </p:pic>
      </p:grpSp>
      <p:sp>
        <p:nvSpPr>
          <p:cNvPr id="4" name="Freeform 3"/>
          <p:cNvSpPr/>
          <p:nvPr/>
        </p:nvSpPr>
        <p:spPr>
          <a:xfrm>
            <a:off x="6610350" y="2206248"/>
            <a:ext cx="5581650" cy="388620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7680539" y="2566737"/>
            <a:ext cx="4137910" cy="1487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60000"/>
              </a:lnSpc>
            </a:pPr>
            <a:r>
              <a:rPr lang="en-US" sz="12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APT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80539" y="3789247"/>
            <a:ext cx="4137910" cy="8404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000" spc="300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Akreditasi</a:t>
            </a:r>
            <a:endParaRPr lang="en-US" sz="3000" spc="300" dirty="0">
              <a:solidFill>
                <a:schemeClr val="bg1"/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  <a:p>
            <a:pPr algn="l">
              <a:lnSpc>
                <a:spcPct val="80000"/>
              </a:lnSpc>
            </a:pPr>
            <a:r>
              <a:rPr lang="en-US" sz="3000" spc="300" dirty="0" err="1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Perguruan</a:t>
            </a:r>
            <a:r>
              <a:rPr lang="en-US" sz="3000" spc="3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Tinggi</a:t>
            </a:r>
          </a:p>
        </p:txBody>
      </p:sp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318" y="5389820"/>
            <a:ext cx="556972" cy="55697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832000" y="5458189"/>
            <a:ext cx="1590485" cy="4202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Get Started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696581" y="4452515"/>
            <a:ext cx="4495419" cy="8404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UNIVERSITAS MUHAMMADIYAH</a:t>
            </a:r>
          </a:p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METRO</a:t>
            </a:r>
          </a:p>
        </p:txBody>
      </p:sp>
    </p:spTree>
    <p:extLst>
      <p:ext uri="{BB962C8B-B14F-4D97-AF65-F5344CB8AC3E}">
        <p14:creationId xmlns:p14="http://schemas.microsoft.com/office/powerpoint/2010/main" val="388270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mph" presetSubtype="0" fill="remove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animClr clrSpc="rgb" dir="cw">
                                      <p:cBhvr>
                                        <p:cTn id="7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bg1"/>
                                      </p:to>
                                    </p:animClr>
                                    <p:set>
                                      <p:cBhvr>
                                        <p:cTn id="8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1000" autoRev="1" fill="remove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500"/>
                            </p:stCondLst>
                            <p:childTnLst>
                              <p:par>
                                <p:cTn id="1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500"/>
                            </p:stCondLst>
                            <p:childTnLst>
                              <p:par>
                                <p:cTn id="2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xmlns="" id="{B3C53511-C753-4FB6-AC14-FF0620F0A0D2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pic>
          <p:nvPicPr>
            <p:cNvPr id="20" name="Picture 19">
              <a:extLst>
                <a:ext uri="{FF2B5EF4-FFF2-40B4-BE49-F238E27FC236}">
                  <a16:creationId xmlns:a16="http://schemas.microsoft.com/office/drawing/2014/main" xmlns="" id="{814EBD3F-3111-4829-A6C4-6F0B7C704AE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0"/>
              <a:ext cx="12192000" cy="6858000"/>
            </a:xfrm>
            <a:prstGeom prst="rect">
              <a:avLst/>
            </a:prstGeom>
          </p:spPr>
        </p:pic>
        <p:pic>
          <p:nvPicPr>
            <p:cNvPr id="21" name="Picture 20">
              <a:extLst>
                <a:ext uri="{FF2B5EF4-FFF2-40B4-BE49-F238E27FC236}">
                  <a16:creationId xmlns:a16="http://schemas.microsoft.com/office/drawing/2014/main" xmlns="" id="{8658E3C5-FE24-4C6D-8993-6A56D06D9DC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0" y="2449958"/>
              <a:ext cx="12192000" cy="4408042"/>
            </a:xfrm>
            <a:prstGeom prst="rect">
              <a:avLst/>
            </a:prstGeom>
          </p:spPr>
        </p:pic>
      </p:grpSp>
      <p:sp>
        <p:nvSpPr>
          <p:cNvPr id="5" name="Title 1"/>
          <p:cNvSpPr txBox="1">
            <a:spLocks/>
          </p:cNvSpPr>
          <p:nvPr/>
        </p:nvSpPr>
        <p:spPr>
          <a:xfrm>
            <a:off x="7680539" y="2566737"/>
            <a:ext cx="4137910" cy="1487332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60000"/>
              </a:lnSpc>
            </a:pPr>
            <a:r>
              <a:rPr lang="en-US" sz="12000" dirty="0">
                <a:solidFill>
                  <a:schemeClr val="bg1"/>
                </a:solidFill>
                <a:latin typeface="Altis Heavy" panose="020B0903030000000003" pitchFamily="34" charset="0"/>
              </a:rPr>
              <a:t>AIPT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7680539" y="3789247"/>
            <a:ext cx="4137910" cy="840467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3000" spc="300" dirty="0" err="1">
                <a:solidFill>
                  <a:schemeClr val="bg1"/>
                </a:solidFill>
                <a:latin typeface="Altis Light" panose="020B0303030000000003" pitchFamily="34" charset="0"/>
              </a:rPr>
              <a:t>Akreditasi</a:t>
            </a:r>
            <a:r>
              <a:rPr lang="en-US" sz="3000" spc="300" dirty="0">
                <a:solidFill>
                  <a:schemeClr val="bg1"/>
                </a:solidFill>
                <a:latin typeface="Altis Light" panose="020B0303030000000003" pitchFamily="34" charset="0"/>
              </a:rPr>
              <a:t> </a:t>
            </a:r>
            <a:r>
              <a:rPr lang="en-US" sz="3000" spc="300" dirty="0" err="1">
                <a:solidFill>
                  <a:schemeClr val="bg1"/>
                </a:solidFill>
                <a:latin typeface="Altis Light" panose="020B0303030000000003" pitchFamily="34" charset="0"/>
              </a:rPr>
              <a:t>Institusi</a:t>
            </a:r>
            <a:endParaRPr lang="en-US" sz="3000" spc="300" dirty="0">
              <a:solidFill>
                <a:schemeClr val="bg1"/>
              </a:solidFill>
              <a:latin typeface="Altis Light" panose="020B0303030000000003" pitchFamily="34" charset="0"/>
            </a:endParaRPr>
          </a:p>
          <a:p>
            <a:pPr algn="l">
              <a:lnSpc>
                <a:spcPct val="80000"/>
              </a:lnSpc>
            </a:pPr>
            <a:r>
              <a:rPr lang="en-US" sz="3000" spc="300" dirty="0" err="1">
                <a:solidFill>
                  <a:schemeClr val="bg1"/>
                </a:solidFill>
                <a:latin typeface="Altis Light" panose="020B0303030000000003" pitchFamily="34" charset="0"/>
              </a:rPr>
              <a:t>Perguruan</a:t>
            </a:r>
            <a:r>
              <a:rPr lang="en-US" sz="3000" spc="300" dirty="0">
                <a:solidFill>
                  <a:schemeClr val="bg1"/>
                </a:solidFill>
                <a:latin typeface="Altis Light" panose="020B0303030000000003" pitchFamily="34" charset="0"/>
              </a:rPr>
              <a:t> Tinggi</a:t>
            </a:r>
          </a:p>
        </p:txBody>
      </p:sp>
      <p:pic>
        <p:nvPicPr>
          <p:cNvPr id="7" name="Picture 6">
            <a:hlinkClick r:id="" action="ppaction://hlinkshowjump?jump=nextslide"/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62318" y="5389820"/>
            <a:ext cx="556972" cy="556972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9832000" y="5458189"/>
            <a:ext cx="1590485" cy="42023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ltis Thin" panose="020B0403030000000003" pitchFamily="34" charset="0"/>
              </a:rPr>
              <a:t>Get Started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7696581" y="4452515"/>
            <a:ext cx="4495419" cy="84046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ltis Medium" panose="020B0703030000000003" pitchFamily="34" charset="0"/>
              </a:rPr>
              <a:t>UNIVERSITAS MUHAMMADIYAH</a:t>
            </a:r>
          </a:p>
          <a:p>
            <a:pPr algn="l">
              <a:lnSpc>
                <a:spcPct val="80000"/>
              </a:lnSpc>
            </a:pPr>
            <a:r>
              <a:rPr lang="en-US" sz="2000" dirty="0">
                <a:solidFill>
                  <a:schemeClr val="bg1"/>
                </a:solidFill>
                <a:latin typeface="Altis Medium" panose="020B0703030000000003" pitchFamily="34" charset="0"/>
              </a:rPr>
              <a:t>METRO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0"/>
            <a:ext cx="7758545" cy="6858000"/>
          </a:xfrm>
          <a:prstGeom prst="rect">
            <a:avLst/>
          </a:prstGeom>
          <a:solidFill>
            <a:srgbClr val="002060">
              <a:alpha val="93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id-ID" sz="2400" dirty="0">
              <a:solidFill>
                <a:schemeClr val="bg1"/>
              </a:solidFill>
              <a:latin typeface="Altis" pitchFamily="34" charset="0"/>
            </a:endParaRPr>
          </a:p>
          <a:p>
            <a:pPr algn="ctr"/>
            <a:endParaRPr lang="id-ID" sz="2400" dirty="0">
              <a:solidFill>
                <a:schemeClr val="accent2"/>
              </a:solidFill>
              <a:latin typeface="Altis" pitchFamily="34" charset="0"/>
            </a:endParaRPr>
          </a:p>
          <a:p>
            <a:endParaRPr lang="id-ID" sz="2400" dirty="0">
              <a:solidFill>
                <a:schemeClr val="bg1"/>
              </a:solidFill>
              <a:latin typeface="Altis" pitchFamily="34" charset="0"/>
            </a:endParaRPr>
          </a:p>
          <a:p>
            <a:pPr algn="ctr"/>
            <a:r>
              <a:rPr lang="id-ID" sz="2400" dirty="0">
                <a:solidFill>
                  <a:schemeClr val="bg1"/>
                </a:solidFill>
                <a:latin typeface="Altis" pitchFamily="34" charset="0"/>
              </a:rPr>
              <a:t>           </a:t>
            </a:r>
            <a:endParaRPr lang="en-US" sz="2400" dirty="0">
              <a:solidFill>
                <a:schemeClr val="bg1"/>
              </a:solidFill>
              <a:latin typeface="Altis" pitchFamily="34" charset="0"/>
            </a:endParaRPr>
          </a:p>
        </p:txBody>
      </p:sp>
      <p:sp>
        <p:nvSpPr>
          <p:cNvPr id="4" name="Freeform 3"/>
          <p:cNvSpPr/>
          <p:nvPr/>
        </p:nvSpPr>
        <p:spPr>
          <a:xfrm>
            <a:off x="6610350" y="2206248"/>
            <a:ext cx="5581650" cy="3886200"/>
          </a:xfrm>
          <a:custGeom>
            <a:avLst/>
            <a:gdLst>
              <a:gd name="connsiteX0" fmla="*/ 5676900 w 5695950"/>
              <a:gd name="connsiteY0" fmla="*/ 0 h 3886200"/>
              <a:gd name="connsiteX1" fmla="*/ 5676900 w 5695950"/>
              <a:gd name="connsiteY1" fmla="*/ 38100 h 3886200"/>
              <a:gd name="connsiteX2" fmla="*/ 3829050 w 5695950"/>
              <a:gd name="connsiteY2" fmla="*/ 19050 h 3886200"/>
              <a:gd name="connsiteX3" fmla="*/ 1162050 w 5695950"/>
              <a:gd name="connsiteY3" fmla="*/ 38100 h 3886200"/>
              <a:gd name="connsiteX4" fmla="*/ 1162050 w 5695950"/>
              <a:gd name="connsiteY4" fmla="*/ 38100 h 3886200"/>
              <a:gd name="connsiteX5" fmla="*/ 0 w 5695950"/>
              <a:gd name="connsiteY5" fmla="*/ 3886200 h 3886200"/>
              <a:gd name="connsiteX6" fmla="*/ 5695950 w 5695950"/>
              <a:gd name="connsiteY6" fmla="*/ 3886200 h 3886200"/>
              <a:gd name="connsiteX7" fmla="*/ 5676900 w 5695950"/>
              <a:gd name="connsiteY7" fmla="*/ 0 h 3886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5695950" h="3886200">
                <a:moveTo>
                  <a:pt x="5676900" y="0"/>
                </a:moveTo>
                <a:lnTo>
                  <a:pt x="5676900" y="38100"/>
                </a:lnTo>
                <a:lnTo>
                  <a:pt x="3829050" y="19050"/>
                </a:lnTo>
                <a:lnTo>
                  <a:pt x="1162050" y="38100"/>
                </a:lnTo>
                <a:lnTo>
                  <a:pt x="1162050" y="38100"/>
                </a:lnTo>
                <a:lnTo>
                  <a:pt x="0" y="3886200"/>
                </a:lnTo>
                <a:lnTo>
                  <a:pt x="5695950" y="3886200"/>
                </a:lnTo>
                <a:lnTo>
                  <a:pt x="5676900" y="0"/>
                </a:lnTo>
                <a:close/>
              </a:path>
            </a:pathLst>
          </a:custGeom>
          <a:solidFill>
            <a:srgbClr val="EA391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86634" y="2848830"/>
            <a:ext cx="5114925" cy="6343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60000"/>
              </a:lnSpc>
            </a:pPr>
            <a:r>
              <a:rPr lang="id-ID" sz="5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UM METRO</a:t>
            </a:r>
            <a:endParaRPr lang="en-US" sz="54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271462" y="4450874"/>
            <a:ext cx="6986589" cy="129266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TENTANG</a:t>
            </a:r>
          </a:p>
          <a:p>
            <a:pPr algn="ctr"/>
            <a:r>
              <a:rPr lang="id-ID" sz="24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NILAI DAN PERINGKAT AKREDITASI</a:t>
            </a:r>
            <a:endParaRPr lang="id-ID" sz="2400" b="1" dirty="0">
              <a:solidFill>
                <a:schemeClr val="accent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entury Gothic" pitchFamily="34" charset="0"/>
            </a:endParaRPr>
          </a:p>
          <a:p>
            <a:pPr algn="ctr"/>
            <a:r>
              <a:rPr lang="id-ID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PERGURUAN TINGGI BADAN AKREDITASI NASIONAL PERGURUAN TINGGI</a:t>
            </a:r>
          </a:p>
        </p:txBody>
      </p:sp>
      <p:sp>
        <p:nvSpPr>
          <p:cNvPr id="15" name="Rectangle 14"/>
          <p:cNvSpPr/>
          <p:nvPr/>
        </p:nvSpPr>
        <p:spPr>
          <a:xfrm>
            <a:off x="142879" y="3472934"/>
            <a:ext cx="67722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NOMOR : 0282/SK/BAN-PT/AK-SURV/PT/IV/2016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76260" y="1481435"/>
            <a:ext cx="6724651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id-ID" sz="24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SESUAI</a:t>
            </a:r>
          </a:p>
          <a:p>
            <a:pPr algn="ctr"/>
            <a:r>
              <a:rPr lang="id-ID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SURAT KEPUTUSAN BADAN AKREDITASI NASIONAL PERGURUAN TINGGI</a:t>
            </a:r>
          </a:p>
          <a:p>
            <a:pPr algn="ctr"/>
            <a:r>
              <a:rPr lang="id-ID" sz="4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itchFamily="34" charset="0"/>
              </a:rPr>
              <a:t>(BAN-PT)</a:t>
            </a:r>
          </a:p>
        </p:txBody>
      </p:sp>
      <p:pic>
        <p:nvPicPr>
          <p:cNvPr id="17" name="Content Placeholder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353838" y="4175173"/>
            <a:ext cx="1591532" cy="1591532"/>
          </a:xfrm>
          <a:prstGeom prst="rect">
            <a:avLst/>
          </a:prstGeom>
        </p:spPr>
      </p:pic>
      <p:sp>
        <p:nvSpPr>
          <p:cNvPr id="18" name="Rectangle 17"/>
          <p:cNvSpPr/>
          <p:nvPr/>
        </p:nvSpPr>
        <p:spPr>
          <a:xfrm>
            <a:off x="8243888" y="4837589"/>
            <a:ext cx="3948112" cy="9830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60000"/>
              </a:lnSpc>
            </a:pPr>
            <a:r>
              <a:rPr lang="id-ID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Terakreditasi </a:t>
            </a:r>
            <a:r>
              <a:rPr lang="id-ID" sz="60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B </a:t>
            </a:r>
            <a:r>
              <a:rPr lang="id-ID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oleh BAN-PT</a:t>
            </a:r>
            <a:endParaRPr lang="en-US" sz="32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82701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1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Left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3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/>
      <p:bldP spid="14" grpId="0"/>
      <p:bldP spid="15" grpId="0"/>
      <p:bldP spid="16" grpId="0"/>
      <p:bldP spid="1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2190</TotalTime>
  <Words>1860</Words>
  <Application>Microsoft Office PowerPoint</Application>
  <PresentationFormat>Custom</PresentationFormat>
  <Paragraphs>628</Paragraphs>
  <Slides>42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3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beny saputra</dc:creator>
  <cp:lastModifiedBy>Achyani</cp:lastModifiedBy>
  <cp:revision>481</cp:revision>
  <dcterms:created xsi:type="dcterms:W3CDTF">2016-11-11T15:43:36Z</dcterms:created>
  <dcterms:modified xsi:type="dcterms:W3CDTF">2020-09-27T15:21:45Z</dcterms:modified>
</cp:coreProperties>
</file>